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1"/>
  </p:sldMasterIdLst>
  <p:notesMasterIdLst>
    <p:notesMasterId r:id="rId59"/>
  </p:notesMasterIdLst>
  <p:sldIdLst>
    <p:sldId id="337" r:id="rId2"/>
    <p:sldId id="274" r:id="rId3"/>
    <p:sldId id="265" r:id="rId4"/>
    <p:sldId id="312" r:id="rId5"/>
    <p:sldId id="313" r:id="rId6"/>
    <p:sldId id="284" r:id="rId7"/>
    <p:sldId id="276" r:id="rId8"/>
    <p:sldId id="285" r:id="rId9"/>
    <p:sldId id="277" r:id="rId10"/>
    <p:sldId id="334" r:id="rId11"/>
    <p:sldId id="335" r:id="rId12"/>
    <p:sldId id="286" r:id="rId13"/>
    <p:sldId id="315" r:id="rId14"/>
    <p:sldId id="326" r:id="rId15"/>
    <p:sldId id="279" r:id="rId16"/>
    <p:sldId id="281" r:id="rId17"/>
    <p:sldId id="282" r:id="rId18"/>
    <p:sldId id="288" r:id="rId19"/>
    <p:sldId id="289" r:id="rId20"/>
    <p:sldId id="290" r:id="rId21"/>
    <p:sldId id="316" r:id="rId22"/>
    <p:sldId id="317" r:id="rId23"/>
    <p:sldId id="291" r:id="rId24"/>
    <p:sldId id="292" r:id="rId25"/>
    <p:sldId id="293" r:id="rId26"/>
    <p:sldId id="294" r:id="rId27"/>
    <p:sldId id="336" r:id="rId28"/>
    <p:sldId id="296" r:id="rId29"/>
    <p:sldId id="297" r:id="rId30"/>
    <p:sldId id="332" r:id="rId31"/>
    <p:sldId id="298" r:id="rId32"/>
    <p:sldId id="299" r:id="rId33"/>
    <p:sldId id="333" r:id="rId34"/>
    <p:sldId id="318" r:id="rId35"/>
    <p:sldId id="300" r:id="rId36"/>
    <p:sldId id="301" r:id="rId37"/>
    <p:sldId id="319" r:id="rId38"/>
    <p:sldId id="302" r:id="rId39"/>
    <p:sldId id="320" r:id="rId40"/>
    <p:sldId id="321" r:id="rId41"/>
    <p:sldId id="303" r:id="rId42"/>
    <p:sldId id="322" r:id="rId43"/>
    <p:sldId id="305" r:id="rId44"/>
    <p:sldId id="330" r:id="rId45"/>
    <p:sldId id="323" r:id="rId46"/>
    <p:sldId id="324" r:id="rId47"/>
    <p:sldId id="304" r:id="rId48"/>
    <p:sldId id="325" r:id="rId49"/>
    <p:sldId id="331" r:id="rId50"/>
    <p:sldId id="306" r:id="rId51"/>
    <p:sldId id="308" r:id="rId52"/>
    <p:sldId id="309" r:id="rId53"/>
    <p:sldId id="310" r:id="rId54"/>
    <p:sldId id="327" r:id="rId55"/>
    <p:sldId id="311" r:id="rId56"/>
    <p:sldId id="328" r:id="rId57"/>
    <p:sldId id="329" r:id="rId58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B0CE"/>
    <a:srgbClr val="7B1717"/>
    <a:srgbClr val="0066CC"/>
    <a:srgbClr val="464646"/>
    <a:srgbClr val="49B10F"/>
    <a:srgbClr val="22749E"/>
    <a:srgbClr val="686868"/>
    <a:srgbClr val="505050"/>
    <a:srgbClr val="8DF1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93" autoAdjust="0"/>
    <p:restoredTop sz="97436" autoAdjust="0"/>
  </p:normalViewPr>
  <p:slideViewPr>
    <p:cSldViewPr>
      <p:cViewPr>
        <p:scale>
          <a:sx n="106" d="100"/>
          <a:sy n="106" d="100"/>
        </p:scale>
        <p:origin x="-9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3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1998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372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0" tIns="46585" rIns="93170" bIns="46585" numCol="1" anchor="t" anchorCtr="0" compatLnSpc="1">
            <a:prstTxWarp prst="textNoShape">
              <a:avLst/>
            </a:prstTxWarp>
          </a:bodyPr>
          <a:lstStyle>
            <a:lvl1pPr defTabSz="931567"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029" y="0"/>
            <a:ext cx="3038371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0" tIns="46585" rIns="93170" bIns="46585" numCol="1" anchor="t" anchorCtr="0" compatLnSpc="1">
            <a:prstTxWarp prst="textNoShape">
              <a:avLst/>
            </a:prstTxWarp>
          </a:bodyPr>
          <a:lstStyle>
            <a:lvl1pPr algn="r" defTabSz="931567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658" y="4415790"/>
            <a:ext cx="5143084" cy="418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0" tIns="46585" rIns="93170" bIns="465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8372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0" tIns="46585" rIns="93170" bIns="46585" numCol="1" anchor="b" anchorCtr="0" compatLnSpc="1">
            <a:prstTxWarp prst="textNoShape">
              <a:avLst/>
            </a:prstTxWarp>
          </a:bodyPr>
          <a:lstStyle>
            <a:lvl1pPr defTabSz="931567"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029" y="8831580"/>
            <a:ext cx="3038371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0" tIns="46585" rIns="93170" bIns="46585" numCol="1" anchor="b" anchorCtr="0" compatLnSpc="1">
            <a:prstTxWarp prst="textNoShape">
              <a:avLst/>
            </a:prstTxWarp>
          </a:bodyPr>
          <a:lstStyle>
            <a:lvl1pPr algn="r" defTabSz="931567">
              <a:defRPr sz="1200"/>
            </a:lvl1pPr>
          </a:lstStyle>
          <a:p>
            <a:fld id="{918F5DAB-7E2A-40BA-9D9C-38320DF433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167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FD11C2-BDC6-417E-B020-C7FC05AC1A6A}" type="slidenum">
              <a:rPr lang="en-US"/>
              <a:pPr/>
              <a:t>1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F5DAB-7E2A-40BA-9D9C-38320DF4330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9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F5DAB-7E2A-40BA-9D9C-38320DF4330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34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F5DAB-7E2A-40BA-9D9C-38320DF4330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45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F5DAB-7E2A-40BA-9D9C-38320DF4330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325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F5DAB-7E2A-40BA-9D9C-38320DF4330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9799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F5DAB-7E2A-40BA-9D9C-38320DF4330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9799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F5DAB-7E2A-40BA-9D9C-38320DF4330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423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from web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F5DAB-7E2A-40BA-9D9C-38320DF4330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423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F5DAB-7E2A-40BA-9D9C-38320DF4330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423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 from </a:t>
            </a:r>
            <a:r>
              <a:rPr lang="en-US" dirty="0" err="1" smtClean="0"/>
              <a:t>Biointerfaces</a:t>
            </a:r>
            <a:r>
              <a:rPr lang="en-US" dirty="0" smtClean="0"/>
              <a:t> PPT template available for download on their website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F5DAB-7E2A-40BA-9D9C-38320DF4330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83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Animation added to slide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Please modify slide if only using print format and not using presentation mode.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F5DAB-7E2A-40BA-9D9C-38320DF4330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486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</a:t>
            </a:r>
            <a:r>
              <a:rPr lang="en-US" baseline="0" dirty="0" smtClean="0"/>
              <a:t> from </a:t>
            </a:r>
            <a:r>
              <a:rPr lang="en-US" baseline="0" dirty="0" err="1" smtClean="0"/>
              <a:t>Sunlab</a:t>
            </a:r>
            <a:r>
              <a:rPr lang="en-US" baseline="0" dirty="0" smtClean="0"/>
              <a:t> website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F5DAB-7E2A-40BA-9D9C-38320DF4330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088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F5DAB-7E2A-40BA-9D9C-38320DF4330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423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F5DAB-7E2A-40BA-9D9C-38320DF4330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850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F5DAB-7E2A-40BA-9D9C-38320DF4330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8312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F5DAB-7E2A-40BA-9D9C-38320DF4330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924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F5DAB-7E2A-40BA-9D9C-38320DF4330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7112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F5DAB-7E2A-40BA-9D9C-38320DF4330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057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F5DAB-7E2A-40BA-9D9C-38320DF4330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0096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F5DAB-7E2A-40BA-9D9C-38320DF4330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325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F5DAB-7E2A-40BA-9D9C-38320DF4330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7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17235">
              <a:buFont typeface="Arial" panose="020B0604020202020204" pitchFamily="34" charset="0"/>
              <a:buNone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F5DAB-7E2A-40BA-9D9C-38320DF4330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225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F5DAB-7E2A-40BA-9D9C-38320DF4330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470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F5DAB-7E2A-40BA-9D9C-38320DF4330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5998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F5DAB-7E2A-40BA-9D9C-38320DF4330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2123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F5DAB-7E2A-40BA-9D9C-38320DF4330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540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F5DAB-7E2A-40BA-9D9C-38320DF43305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6292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F5DAB-7E2A-40BA-9D9C-38320DF43305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5016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F5DAB-7E2A-40BA-9D9C-38320DF43305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8881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981" indent="-171981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F5DAB-7E2A-40BA-9D9C-38320DF43305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992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from OCE website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F5DAB-7E2A-40BA-9D9C-38320DF43305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546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from </a:t>
            </a:r>
            <a:r>
              <a:rPr lang="en-US" dirty="0" err="1" smtClean="0"/>
              <a:t>Xagenic</a:t>
            </a:r>
            <a:r>
              <a:rPr lang="en-US" dirty="0" smtClean="0"/>
              <a:t> website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F5DAB-7E2A-40BA-9D9C-38320DF43305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13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F5DAB-7E2A-40BA-9D9C-38320DF4330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82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from???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F5DAB-7E2A-40BA-9D9C-38320DF43305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654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F5DAB-7E2A-40BA-9D9C-38320DF43305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60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F5DAB-7E2A-40BA-9D9C-38320DF4330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64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981" indent="-171981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F5DAB-7E2A-40BA-9D9C-38320DF4330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22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981" indent="-171981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F5DAB-7E2A-40BA-9D9C-38320DF4330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27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981" indent="-171981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F5DAB-7E2A-40BA-9D9C-38320DF4330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27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F5DAB-7E2A-40BA-9D9C-38320DF4330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040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" name="Picture 10" descr="1715 OG Powerpoint Presentation-1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4343400"/>
            <a:ext cx="9144000" cy="762000"/>
          </a:xfr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5105400"/>
            <a:ext cx="9144000" cy="609600"/>
          </a:xfrm>
        </p:spPr>
        <p:txBody>
          <a:bodyPr anchor="ctr"/>
          <a:lstStyle>
            <a:lvl1pPr marL="0" indent="0" algn="ctr">
              <a:buFontTx/>
              <a:buNone/>
              <a:defRPr sz="19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41516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046D4-EFA2-4E64-A7C3-FE52CF12FDA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5943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046D4-EFA2-4E64-A7C3-FE52CF12FDA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0265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046D4-EFA2-4E64-A7C3-FE52CF12FDA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0862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046D4-EFA2-4E64-A7C3-FE52CF12FDA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1343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 sz="2400"/>
            </a:lvl1pPr>
            <a:lvl2pPr>
              <a:spcBef>
                <a:spcPts val="1200"/>
              </a:spcBef>
              <a:defRPr sz="2400"/>
            </a:lvl2pPr>
            <a:lvl3pPr>
              <a:spcBef>
                <a:spcPts val="1200"/>
              </a:spcBef>
              <a:defRPr sz="2000"/>
            </a:lvl3pPr>
            <a:lvl4pPr>
              <a:spcBef>
                <a:spcPts val="1200"/>
              </a:spcBef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47065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046D4-EFA2-4E64-A7C3-FE52CF12FDA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2746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046D4-EFA2-4E64-A7C3-FE52CF12FDA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6604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046D4-EFA2-4E64-A7C3-FE52CF12FDA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419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046D4-EFA2-4E64-A7C3-FE52CF12FDA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428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046D4-EFA2-4E64-A7C3-FE52CF12FDA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7536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046D4-EFA2-4E64-A7C3-FE52CF12FDA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742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5571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" y="63246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6CE046D4-EFA2-4E64-A7C3-FE52CF12FDA3}" type="slidenum">
              <a:rPr lang="en-CA" smtClean="0"/>
              <a:pPr/>
              <a:t>‹#›</a:t>
            </a:fld>
            <a:endParaRPr lang="en-CA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990600"/>
            <a:ext cx="8229600" cy="0"/>
          </a:xfrm>
          <a:prstGeom prst="line">
            <a:avLst/>
          </a:prstGeom>
          <a:ln w="15875">
            <a:solidFill>
              <a:srgbClr val="7B1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457200" y="5943600"/>
            <a:ext cx="8229600" cy="0"/>
          </a:xfrm>
          <a:prstGeom prst="line">
            <a:avLst/>
          </a:prstGeom>
          <a:ln w="15875">
            <a:solidFill>
              <a:srgbClr val="7B1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689" y="6172200"/>
            <a:ext cx="1338586" cy="44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36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rgbClr val="51B0CE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7B1717"/>
        </a:buClr>
        <a:buSzPct val="75000"/>
        <a:buFont typeface="Wingdings 3" panose="05040102010807070707" pitchFamily="18" charset="2"/>
        <a:buChar char=""/>
        <a:defRPr sz="2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51B0CE"/>
        </a:buClr>
        <a:buFont typeface="Wingdings" panose="05000000000000000000" pitchFamily="2" charset="2"/>
        <a:buChar char=""/>
        <a:defRPr sz="2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7B1717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51B0CE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jpg"/><Relationship Id="rId18" Type="http://schemas.openxmlformats.org/officeDocument/2006/relationships/image" Target="../media/image50.png"/><Relationship Id="rId3" Type="http://schemas.openxmlformats.org/officeDocument/2006/relationships/image" Target="../media/image35.jpeg"/><Relationship Id="rId21" Type="http://schemas.openxmlformats.org/officeDocument/2006/relationships/image" Target="../media/image53.png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17" Type="http://schemas.openxmlformats.org/officeDocument/2006/relationships/image" Target="../media/image49.jpe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48.png"/><Relationship Id="rId20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51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Relationship Id="rId14" Type="http://schemas.openxmlformats.org/officeDocument/2006/relationships/image" Target="../media/image46.t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ce-ontario.org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marsinnovation.com/company/diagnosing-infectious-diseases-when-every-minute-counts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267200"/>
            <a:ext cx="9144000" cy="762000"/>
          </a:xfrm>
        </p:spPr>
        <p:txBody>
          <a:bodyPr>
            <a:normAutofit/>
          </a:bodyPr>
          <a:lstStyle/>
          <a:p>
            <a:r>
              <a:rPr lang="en-CA" sz="3200" b="1" dirty="0" smtClean="0">
                <a:solidFill>
                  <a:srgbClr val="7B1717"/>
                </a:solidFill>
              </a:rPr>
              <a:t>Research and Innovation in Ontario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029200"/>
            <a:ext cx="9144000" cy="762000"/>
          </a:xfrm>
        </p:spPr>
        <p:txBody>
          <a:bodyPr/>
          <a:lstStyle/>
          <a:p>
            <a:r>
              <a:rPr lang="en-US" sz="1800" b="1" dirty="0">
                <a:solidFill>
                  <a:schemeClr val="tx1"/>
                </a:solidFill>
              </a:rPr>
              <a:t>Minister of Research and </a:t>
            </a:r>
            <a:r>
              <a:rPr lang="en-US" sz="1800" b="1" dirty="0" smtClean="0">
                <a:solidFill>
                  <a:schemeClr val="tx1"/>
                </a:solidFill>
              </a:rPr>
              <a:t>Innovation</a:t>
            </a:r>
          </a:p>
          <a:p>
            <a:r>
              <a:rPr lang="en-US" sz="1800" b="1" dirty="0" smtClean="0">
                <a:solidFill>
                  <a:schemeClr val="tx1"/>
                </a:solidFill>
              </a:rPr>
              <a:t> The Honourable Reza Moridi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973513" y="27447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988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Research Institutions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46746"/>
            <a:ext cx="4876801" cy="506888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CA" b="1" dirty="0">
                <a:solidFill>
                  <a:srgbClr val="7B1717"/>
                </a:solidFill>
              </a:rPr>
              <a:t>Ontario Institute for Cancer Research 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CA" sz="2000" dirty="0"/>
              <a:t>Independent, not-for-profit </a:t>
            </a:r>
            <a:r>
              <a:rPr lang="en-CA" sz="2000" dirty="0" smtClean="0"/>
              <a:t>research institution — moving </a:t>
            </a:r>
            <a:r>
              <a:rPr lang="en-CA" sz="2000" dirty="0"/>
              <a:t>new discoveries from the lab to </a:t>
            </a:r>
            <a:r>
              <a:rPr lang="en-CA" sz="2000" dirty="0" smtClean="0"/>
              <a:t>practical </a:t>
            </a:r>
            <a:r>
              <a:rPr lang="en-CA" sz="2000" dirty="0"/>
              <a:t>applications in </a:t>
            </a:r>
            <a:r>
              <a:rPr lang="en-CA" sz="2000" dirty="0" smtClean="0"/>
              <a:t>patient </a:t>
            </a:r>
            <a:r>
              <a:rPr lang="en-CA" sz="2000" dirty="0"/>
              <a:t>care</a:t>
            </a:r>
          </a:p>
          <a:p>
            <a:pPr lvl="1">
              <a:spcBef>
                <a:spcPts val="0"/>
              </a:spcBef>
            </a:pPr>
            <a:r>
              <a:rPr lang="en-CA" sz="2000" dirty="0"/>
              <a:t>MRI has committed </a:t>
            </a:r>
            <a:r>
              <a:rPr lang="en-CA" sz="2000" dirty="0" smtClean="0"/>
              <a:t>over </a:t>
            </a:r>
          </a:p>
          <a:p>
            <a:pPr marL="457200" lvl="1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CA" sz="2000" dirty="0" smtClean="0"/>
              <a:t>    $</a:t>
            </a:r>
            <a:r>
              <a:rPr lang="en-CA" sz="2000" dirty="0"/>
              <a:t>750 million </a:t>
            </a: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CA" sz="2000" dirty="0" smtClean="0"/>
              <a:t>Supports network of:</a:t>
            </a:r>
            <a:endParaRPr lang="en-CA" sz="2000" dirty="0"/>
          </a:p>
          <a:p>
            <a:pPr lvl="2">
              <a:spcBef>
                <a:spcPts val="0"/>
              </a:spcBef>
            </a:pPr>
            <a:r>
              <a:rPr lang="en-CA" dirty="0"/>
              <a:t>1,000 clinical and basic </a:t>
            </a:r>
            <a:r>
              <a:rPr lang="en-CA" dirty="0" smtClean="0"/>
              <a:t>researchers</a:t>
            </a:r>
          </a:p>
          <a:p>
            <a:pPr lvl="2">
              <a:spcBef>
                <a:spcPts val="0"/>
              </a:spcBef>
            </a:pPr>
            <a:r>
              <a:rPr lang="en-CA" dirty="0"/>
              <a:t>500 post-graduate trainees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10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287" y="1371600"/>
            <a:ext cx="3429001" cy="2281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7475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Research Institutions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5711"/>
            <a:ext cx="4724400" cy="484028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CA" b="1" dirty="0">
                <a:solidFill>
                  <a:srgbClr val="7B1717"/>
                </a:solidFill>
              </a:rPr>
              <a:t>Ontario Institute for Cancer Research </a:t>
            </a:r>
            <a:r>
              <a:rPr lang="en-CA" b="1" dirty="0" smtClean="0">
                <a:solidFill>
                  <a:srgbClr val="7B1717"/>
                </a:solidFill>
              </a:rPr>
              <a:t>(cont’d)</a:t>
            </a:r>
            <a:endParaRPr lang="en-CA" b="1" dirty="0">
              <a:solidFill>
                <a:srgbClr val="7B1717"/>
              </a:solidFill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/>
              <a:t>1st institute to focus on entire spectrum of cancer issues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/>
              <a:t>Translates research results into: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CA" dirty="0"/>
              <a:t>Commercialization of technologies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CA" dirty="0"/>
              <a:t>Prevention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CA" dirty="0"/>
              <a:t>Better patient care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11</a:t>
            </a:fld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371600"/>
            <a:ext cx="3507928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1645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/>
              <a:t>Research Institutions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6629400" cy="4827120"/>
          </a:xfrm>
        </p:spPr>
        <p:txBody>
          <a:bodyPr>
            <a:normAutofit fontScale="92500"/>
          </a:bodyPr>
          <a:lstStyle/>
          <a:p>
            <a:pPr>
              <a:spcAft>
                <a:spcPts val="1200"/>
              </a:spcAft>
            </a:pPr>
            <a:r>
              <a:rPr lang="en-US" sz="2600" b="1" dirty="0" smtClean="0">
                <a:solidFill>
                  <a:srgbClr val="7B1717"/>
                </a:solidFill>
              </a:rPr>
              <a:t>Ontario </a:t>
            </a:r>
            <a:r>
              <a:rPr lang="en-US" sz="2600" b="1" dirty="0">
                <a:solidFill>
                  <a:srgbClr val="7B1717"/>
                </a:solidFill>
              </a:rPr>
              <a:t>Brain </a:t>
            </a:r>
            <a:r>
              <a:rPr lang="en-US" sz="2600" b="1" dirty="0" smtClean="0">
                <a:solidFill>
                  <a:srgbClr val="7B1717"/>
                </a:solidFill>
              </a:rPr>
              <a:t>Institute 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CA" sz="2100" dirty="0" smtClean="0"/>
              <a:t>Internationally </a:t>
            </a:r>
            <a:r>
              <a:rPr lang="en-CA" sz="2100" dirty="0"/>
              <a:t>recognized Centre of Excellence in brain and neuroscience research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CA" sz="2100" dirty="0"/>
              <a:t>Over 800 researchers, 130 companies, and 100 institutions involved in neuroscience in Ontario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sz="2100" dirty="0" smtClean="0"/>
              <a:t>Provided $115 million — will leverage $205 million</a:t>
            </a:r>
          </a:p>
          <a:p>
            <a:pPr lvl="1">
              <a:spcBef>
                <a:spcPts val="0"/>
              </a:spcBef>
            </a:pPr>
            <a:r>
              <a:rPr lang="en-US" sz="2100" dirty="0" smtClean="0"/>
              <a:t>Transforming </a:t>
            </a:r>
            <a:r>
              <a:rPr lang="en-CA" sz="2100" dirty="0" smtClean="0"/>
              <a:t>research discoveries made in the</a:t>
            </a:r>
          </a:p>
          <a:p>
            <a:pPr marL="457200" lvl="1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CA" sz="2100" dirty="0" smtClean="0"/>
              <a:t>     lab into the marketplace and our hospitals</a:t>
            </a:r>
            <a:endParaRPr lang="en-US" sz="2100" dirty="0"/>
          </a:p>
          <a:p>
            <a:pPr lvl="1">
              <a:spcBef>
                <a:spcPts val="0"/>
              </a:spcBef>
            </a:pPr>
            <a:r>
              <a:rPr lang="en-US" sz="2100" dirty="0" smtClean="0"/>
              <a:t>Research focused on degenerative </a:t>
            </a:r>
          </a:p>
          <a:p>
            <a:pPr marL="457200" lvl="1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100" dirty="0" smtClean="0"/>
              <a:t>    diseases:</a:t>
            </a:r>
          </a:p>
          <a:p>
            <a:pPr lvl="2">
              <a:spcBef>
                <a:spcPts val="0"/>
              </a:spcBef>
            </a:pPr>
            <a:r>
              <a:rPr lang="en-US" sz="2100" dirty="0" smtClean="0"/>
              <a:t> Alzheimer's, dementia, brain injury, </a:t>
            </a:r>
          </a:p>
          <a:p>
            <a:pPr marL="914400" lvl="2" indent="0">
              <a:spcBef>
                <a:spcPts val="0"/>
              </a:spcBef>
              <a:buNone/>
            </a:pPr>
            <a:r>
              <a:rPr lang="en-US" sz="2100" dirty="0"/>
              <a:t> </a:t>
            </a:r>
            <a:r>
              <a:rPr lang="en-US" sz="2100" dirty="0" smtClean="0"/>
              <a:t>   depression, epilepsy, autism, </a:t>
            </a:r>
          </a:p>
          <a:p>
            <a:pPr marL="914400" lvl="2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100" dirty="0" smtClean="0"/>
              <a:t>    cerebral palsy </a:t>
            </a:r>
            <a:endParaRPr lang="en-CA" sz="2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97"/>
          <a:stretch/>
        </p:blipFill>
        <p:spPr>
          <a:xfrm>
            <a:off x="6890279" y="1522598"/>
            <a:ext cx="1182251" cy="1776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903" y="3924271"/>
            <a:ext cx="1182253" cy="1772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ight Arrow 12"/>
          <p:cNvSpPr/>
          <p:nvPr/>
        </p:nvSpPr>
        <p:spPr>
          <a:xfrm rot="7950051">
            <a:off x="7056599" y="3435025"/>
            <a:ext cx="533400" cy="372683"/>
          </a:xfrm>
          <a:prstGeom prst="rightArrow">
            <a:avLst/>
          </a:prstGeom>
          <a:solidFill>
            <a:srgbClr val="51B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ight Arrow 18"/>
          <p:cNvSpPr/>
          <p:nvPr/>
        </p:nvSpPr>
        <p:spPr>
          <a:xfrm rot="2402378">
            <a:off x="7350306" y="3457409"/>
            <a:ext cx="533400" cy="356713"/>
          </a:xfrm>
          <a:prstGeom prst="rightArrow">
            <a:avLst/>
          </a:prstGeom>
          <a:solidFill>
            <a:srgbClr val="51B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40"/>
          <a:stretch/>
        </p:blipFill>
        <p:spPr>
          <a:xfrm>
            <a:off x="6248400" y="3943889"/>
            <a:ext cx="1176148" cy="1771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12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068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/>
              <a:t>Research Institutions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CA" sz="2600" b="1" dirty="0" smtClean="0">
                <a:solidFill>
                  <a:srgbClr val="7B1717"/>
                </a:solidFill>
              </a:rPr>
              <a:t>Ontario Institute for Regenerative Medicine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Stem cell discovered in Ontario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Can use stem cells to repair, regenerate or replace diseased cells, tissues and organs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Institute will focus on 8 disease areas:</a:t>
            </a:r>
          </a:p>
          <a:p>
            <a:pPr lvl="2">
              <a:spcBef>
                <a:spcPts val="0"/>
              </a:spcBef>
            </a:pPr>
            <a:r>
              <a:rPr lang="en-CA" dirty="0" smtClean="0"/>
              <a:t>Heart, lung, vision, brain, diabetes, </a:t>
            </a:r>
          </a:p>
          <a:p>
            <a:pPr marL="914400" lvl="2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CA" dirty="0" smtClean="0"/>
              <a:t>    cancer, muscle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Significant commercialization opportunity: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CA" dirty="0" smtClean="0"/>
              <a:t>Diagnostics, tools and products </a:t>
            </a:r>
          </a:p>
          <a:p>
            <a:pPr lvl="2">
              <a:spcBef>
                <a:spcPts val="0"/>
              </a:spcBef>
            </a:pPr>
            <a:r>
              <a:rPr lang="en-CA" dirty="0" smtClean="0"/>
              <a:t>Global market projected $19 Billion </a:t>
            </a:r>
          </a:p>
          <a:p>
            <a:pPr marL="914400" lvl="2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CA" dirty="0" smtClean="0"/>
              <a:t>    by end of 2015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13</a:t>
            </a:fld>
            <a:endParaRPr lang="en-CA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" t="30882" r="70441" b="43337"/>
          <a:stretch/>
        </p:blipFill>
        <p:spPr bwMode="auto">
          <a:xfrm>
            <a:off x="6041398" y="3505200"/>
            <a:ext cx="2603120" cy="2028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52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/>
              <a:t>Research Institutions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5711"/>
            <a:ext cx="8153400" cy="700525"/>
          </a:xfrm>
        </p:spPr>
        <p:txBody>
          <a:bodyPr>
            <a:noAutofit/>
          </a:bodyPr>
          <a:lstStyle/>
          <a:p>
            <a:r>
              <a:rPr lang="en-CA" b="1" dirty="0">
                <a:solidFill>
                  <a:srgbClr val="7B1717"/>
                </a:solidFill>
              </a:rPr>
              <a:t>Southern Ontario Smart Computing Innovation Platform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14</a:t>
            </a:fld>
            <a:endParaRPr lang="en-CA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2179637"/>
            <a:ext cx="5943600" cy="3611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Clr>
                <a:srgbClr val="7B1717"/>
              </a:buClr>
              <a:buSzPct val="75000"/>
              <a:buFont typeface="Wingdings 3" panose="05040102010807070707" pitchFamily="18" charset="2"/>
              <a:buChar char="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Clr>
                <a:srgbClr val="51B0CE"/>
              </a:buClr>
              <a:buFont typeface="Wingdings" panose="05000000000000000000" pitchFamily="2" charset="2"/>
              <a:buChar char="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Clr>
                <a:srgbClr val="7B1717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Clr>
                <a:srgbClr val="51B0CE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CA" sz="2000" dirty="0" smtClean="0"/>
              <a:t>Provided $7 million in </a:t>
            </a:r>
            <a:r>
              <a:rPr lang="en-CA" sz="2000" dirty="0"/>
              <a:t>2012 through the Ontario Centres of Excellence</a:t>
            </a: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CA" sz="2000" dirty="0" smtClean="0"/>
              <a:t>Investigates big data solutions in the themes of water, health, energy and agile computing</a:t>
            </a: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CA" sz="2000" dirty="0" smtClean="0"/>
              <a:t>Ontario’s strong academic and research strengths were key factors in attracting IBM’s cloud computing-based research network to the province, one of only three of its kind in the world</a:t>
            </a: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CA" sz="2000" dirty="0" smtClean="0"/>
              <a:t>Collaboration between universities, OCE</a:t>
            </a:r>
            <a:r>
              <a:rPr lang="en-CA" sz="2000" dirty="0"/>
              <a:t> </a:t>
            </a:r>
            <a:r>
              <a:rPr lang="en-CA" sz="2000" dirty="0" smtClean="0"/>
              <a:t>and SMEs is an important driver of economic growth</a:t>
            </a:r>
            <a:endParaRPr lang="en-CA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62" t="50000"/>
          <a:stretch/>
        </p:blipFill>
        <p:spPr bwMode="auto">
          <a:xfrm>
            <a:off x="7882215" y="5216606"/>
            <a:ext cx="990600" cy="512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0" b="36646"/>
          <a:stretch/>
        </p:blipFill>
        <p:spPr bwMode="auto">
          <a:xfrm>
            <a:off x="7189694" y="2438400"/>
            <a:ext cx="1676400" cy="649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4" t="59176" r="62527"/>
          <a:stretch/>
        </p:blipFill>
        <p:spPr bwMode="auto">
          <a:xfrm>
            <a:off x="6916270" y="4684184"/>
            <a:ext cx="1004048" cy="418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5" r="50110" b="50000"/>
          <a:stretch/>
        </p:blipFill>
        <p:spPr bwMode="auto">
          <a:xfrm>
            <a:off x="7924800" y="3985418"/>
            <a:ext cx="1116105" cy="512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35" b="44892"/>
          <a:stretch/>
        </p:blipFill>
        <p:spPr bwMode="auto">
          <a:xfrm>
            <a:off x="7029449" y="3276600"/>
            <a:ext cx="1754841" cy="56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5" t="59477" r="41734"/>
          <a:stretch/>
        </p:blipFill>
        <p:spPr bwMode="auto">
          <a:xfrm>
            <a:off x="7987552" y="4664993"/>
            <a:ext cx="968190" cy="415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95" t="50000" r="21859"/>
          <a:stretch/>
        </p:blipFill>
        <p:spPr bwMode="auto">
          <a:xfrm>
            <a:off x="6768351" y="3886200"/>
            <a:ext cx="1039906" cy="512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3" r="29610" b="50000"/>
          <a:stretch/>
        </p:blipFill>
        <p:spPr bwMode="auto">
          <a:xfrm>
            <a:off x="7721973" y="1923164"/>
            <a:ext cx="1183341" cy="512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76" r="83100"/>
          <a:stretch/>
        </p:blipFill>
        <p:spPr bwMode="auto">
          <a:xfrm>
            <a:off x="6875929" y="5263670"/>
            <a:ext cx="1030941" cy="418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907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Major Industry Research &amp; Innovation Sectors</a:t>
            </a:r>
            <a:endParaRPr lang="en-CA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7200" y="1255711"/>
            <a:ext cx="5334000" cy="4840289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>
                <a:solidFill>
                  <a:srgbClr val="7B1717"/>
                </a:solidFill>
              </a:rPr>
              <a:t>Life Sciences</a:t>
            </a:r>
          </a:p>
          <a:p>
            <a:pPr lvl="1">
              <a:spcBef>
                <a:spcPts val="0"/>
              </a:spcBef>
            </a:pPr>
            <a:r>
              <a:rPr lang="en-CA" sz="2000" dirty="0"/>
              <a:t>Ontario is the largest life sciences </a:t>
            </a:r>
            <a:endParaRPr lang="en-CA" sz="2000" dirty="0" smtClean="0"/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CA" sz="2000" dirty="0"/>
              <a:t> </a:t>
            </a:r>
            <a:r>
              <a:rPr lang="en-CA" sz="2000" dirty="0" smtClean="0"/>
              <a:t>          jurisdiction in Canada </a:t>
            </a:r>
          </a:p>
          <a:p>
            <a:pPr lvl="1">
              <a:spcBef>
                <a:spcPts val="0"/>
              </a:spcBef>
            </a:pPr>
            <a:r>
              <a:rPr lang="en-CA" sz="2000" dirty="0" smtClean="0"/>
              <a:t>1,600 life science establishments </a:t>
            </a:r>
          </a:p>
          <a:p>
            <a:pPr marL="457200" lvl="1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CA" sz="2000" dirty="0" smtClean="0"/>
              <a:t>     that net:</a:t>
            </a:r>
          </a:p>
          <a:p>
            <a:pPr lvl="2">
              <a:spcBef>
                <a:spcPts val="0"/>
              </a:spcBef>
              <a:spcAft>
                <a:spcPts val="1000"/>
              </a:spcAft>
            </a:pPr>
            <a:r>
              <a:rPr lang="en-CA" dirty="0" smtClean="0"/>
              <a:t>51% of the total revenue</a:t>
            </a:r>
          </a:p>
          <a:p>
            <a:pPr lvl="2">
              <a:spcBef>
                <a:spcPts val="0"/>
              </a:spcBef>
              <a:spcAft>
                <a:spcPts val="1000"/>
              </a:spcAft>
            </a:pPr>
            <a:r>
              <a:rPr lang="en-CA" sz="2000" dirty="0" smtClean="0"/>
              <a:t>53</a:t>
            </a:r>
            <a:r>
              <a:rPr lang="en-CA" sz="2000" dirty="0"/>
              <a:t>% of </a:t>
            </a:r>
            <a:r>
              <a:rPr lang="en-CA" sz="2000" dirty="0" smtClean="0"/>
              <a:t>the total employment</a:t>
            </a:r>
          </a:p>
          <a:p>
            <a:pPr lvl="2">
              <a:spcBef>
                <a:spcPts val="0"/>
              </a:spcBef>
              <a:spcAft>
                <a:spcPts val="1000"/>
              </a:spcAft>
            </a:pPr>
            <a:r>
              <a:rPr lang="en-CA" sz="2000" dirty="0" smtClean="0"/>
              <a:t>69</a:t>
            </a:r>
            <a:r>
              <a:rPr lang="en-CA" sz="2000" dirty="0"/>
              <a:t>% of the total </a:t>
            </a:r>
            <a:r>
              <a:rPr lang="en-CA" sz="2000" dirty="0" smtClean="0"/>
              <a:t>exports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CA" sz="2000" dirty="0">
                <a:latin typeface="Arial" charset="0"/>
                <a:ea typeface="ヒラギノ角ゴ Pro W3" pitchFamily="1" charset="-128"/>
              </a:rPr>
              <a:t>Ontario is </a:t>
            </a:r>
            <a:r>
              <a:rPr lang="en-CA" sz="2000" dirty="0" smtClean="0">
                <a:latin typeface="Arial" charset="0"/>
                <a:ea typeface="ヒラギノ角ゴ Pro W3" pitchFamily="1" charset="-128"/>
              </a:rPr>
              <a:t>5</a:t>
            </a:r>
            <a:r>
              <a:rPr lang="en-CA" sz="2000" baseline="30000" dirty="0" smtClean="0">
                <a:latin typeface="Arial" charset="0"/>
                <a:ea typeface="ヒラギノ角ゴ Pro W3" pitchFamily="1" charset="-128"/>
              </a:rPr>
              <a:t>th</a:t>
            </a:r>
            <a:r>
              <a:rPr lang="en-CA" sz="2000" dirty="0" smtClean="0">
                <a:latin typeface="Arial" charset="0"/>
                <a:ea typeface="ヒラギノ角ゴ Pro W3" pitchFamily="1" charset="-128"/>
              </a:rPr>
              <a:t> </a:t>
            </a:r>
            <a:r>
              <a:rPr lang="en-CA" sz="2000" dirty="0">
                <a:latin typeface="Arial" charset="0"/>
                <a:ea typeface="ヒラギノ角ゴ Pro W3" pitchFamily="1" charset="-128"/>
              </a:rPr>
              <a:t>in </a:t>
            </a:r>
            <a:r>
              <a:rPr lang="en-CA" sz="2000" dirty="0" smtClean="0">
                <a:latin typeface="Arial" charset="0"/>
                <a:ea typeface="ヒラギノ角ゴ Pro W3" pitchFamily="1" charset="-128"/>
              </a:rPr>
              <a:t>North America </a:t>
            </a:r>
            <a:r>
              <a:rPr lang="en-CA" sz="2000" dirty="0">
                <a:latin typeface="Arial" charset="0"/>
                <a:ea typeface="ヒラギノ角ゴ Pro W3" pitchFamily="1" charset="-128"/>
              </a:rPr>
              <a:t>in </a:t>
            </a:r>
            <a:r>
              <a:rPr lang="en-CA" sz="2000" dirty="0" smtClean="0">
                <a:latin typeface="Arial" charset="0"/>
                <a:ea typeface="ヒラギノ角ゴ Pro W3" pitchFamily="1" charset="-128"/>
              </a:rPr>
              <a:t>the </a:t>
            </a:r>
            <a:r>
              <a:rPr lang="en-CA" sz="2000" dirty="0">
                <a:latin typeface="Arial" charset="0"/>
                <a:ea typeface="ヒラギノ角ゴ Pro W3" pitchFamily="1" charset="-128"/>
              </a:rPr>
              <a:t>number of life sciences </a:t>
            </a:r>
            <a:r>
              <a:rPr lang="en-CA" sz="2000" dirty="0" smtClean="0">
                <a:latin typeface="Arial" charset="0"/>
                <a:ea typeface="ヒラギノ角ゴ Pro W3" pitchFamily="1" charset="-128"/>
              </a:rPr>
              <a:t>establishments </a:t>
            </a:r>
            <a:endParaRPr lang="en-CA" sz="2000" dirty="0">
              <a:latin typeface="Arial" charset="0"/>
              <a:ea typeface="ヒラギノ角ゴ Pro W3" pitchFamily="1" charset="-128"/>
            </a:endParaRPr>
          </a:p>
          <a:p>
            <a:pPr lvl="1">
              <a:spcBef>
                <a:spcPts val="0"/>
              </a:spcBef>
            </a:pPr>
            <a:r>
              <a:rPr lang="en-CA" sz="2000" dirty="0" smtClean="0"/>
              <a:t>Generated $</a:t>
            </a:r>
            <a:r>
              <a:rPr lang="en-CA" sz="2000" dirty="0"/>
              <a:t>39 billion in revenue </a:t>
            </a:r>
            <a:endParaRPr lang="en-CA" sz="2000" dirty="0" smtClean="0"/>
          </a:p>
          <a:p>
            <a:pPr marL="457200" lvl="1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CA" sz="2000" dirty="0" smtClean="0"/>
              <a:t>    in 2012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7" t="35249" b="3383"/>
          <a:stretch/>
        </p:blipFill>
        <p:spPr>
          <a:xfrm>
            <a:off x="5768601" y="1371600"/>
            <a:ext cx="2875618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15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5396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Major Industry Research &amp; Innovation Sectors</a:t>
            </a:r>
            <a:endParaRPr lang="en-CA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255711"/>
            <a:ext cx="8229600" cy="491648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7B1717"/>
                </a:solidFill>
              </a:rPr>
              <a:t>Information </a:t>
            </a:r>
            <a:r>
              <a:rPr lang="en-US" b="1" dirty="0">
                <a:solidFill>
                  <a:srgbClr val="7B1717"/>
                </a:solidFill>
              </a:rPr>
              <a:t>and </a:t>
            </a:r>
            <a:r>
              <a:rPr lang="en-US" b="1" dirty="0" smtClean="0">
                <a:solidFill>
                  <a:srgbClr val="7B1717"/>
                </a:solidFill>
              </a:rPr>
              <a:t>Communications Technologies (ICT)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CA" sz="2000" dirty="0" smtClean="0"/>
              <a:t>Ontario </a:t>
            </a:r>
            <a:r>
              <a:rPr lang="en-CA" sz="2000" dirty="0"/>
              <a:t>ranks </a:t>
            </a:r>
            <a:r>
              <a:rPr lang="en-CA" sz="2000" dirty="0" smtClean="0"/>
              <a:t>second, after California, in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CA" dirty="0" smtClean="0"/>
              <a:t>North </a:t>
            </a:r>
            <a:r>
              <a:rPr lang="en-CA" dirty="0"/>
              <a:t>America in terms of the number of </a:t>
            </a:r>
            <a:endParaRPr lang="en-CA" dirty="0" smtClean="0"/>
          </a:p>
          <a:p>
            <a:pPr marL="800100" lvl="2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CA" dirty="0" smtClean="0"/>
              <a:t>ICT establishments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CA" sz="2000" dirty="0" smtClean="0"/>
              <a:t>Accounted </a:t>
            </a:r>
            <a:r>
              <a:rPr lang="en-CA" sz="2000" dirty="0"/>
              <a:t>for approximately $</a:t>
            </a:r>
            <a:r>
              <a:rPr lang="en-CA" sz="2000" dirty="0" smtClean="0"/>
              <a:t>30 </a:t>
            </a:r>
            <a:r>
              <a:rPr lang="en-CA" sz="2000" dirty="0"/>
              <a:t>billion </a:t>
            </a:r>
            <a:endParaRPr lang="en-CA" sz="2000" dirty="0" smtClean="0"/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2000" dirty="0" smtClean="0"/>
              <a:t>    of Ontario’s </a:t>
            </a:r>
            <a:r>
              <a:rPr lang="en-CA" sz="2000" dirty="0"/>
              <a:t>GDP in </a:t>
            </a:r>
            <a:r>
              <a:rPr lang="en-CA" sz="2000" dirty="0" smtClean="0"/>
              <a:t>2013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CA" sz="2000" dirty="0" smtClean="0"/>
              <a:t>Employs </a:t>
            </a:r>
            <a:r>
              <a:rPr lang="en-CA" sz="2000" dirty="0"/>
              <a:t>about 250,000 people in </a:t>
            </a:r>
            <a:endParaRPr lang="en-CA" sz="2000" dirty="0" smtClean="0"/>
          </a:p>
          <a:p>
            <a:pPr marL="457200" lvl="1" indent="0">
              <a:spcBef>
                <a:spcPts val="0"/>
              </a:spcBef>
              <a:buNone/>
            </a:pPr>
            <a:r>
              <a:rPr lang="en-CA" sz="2000" dirty="0" smtClean="0"/>
              <a:t>    Ontario with a yearly payroll of about </a:t>
            </a:r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2000" dirty="0" smtClean="0"/>
              <a:t>    18 billion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CA" sz="2000" dirty="0" smtClean="0"/>
              <a:t>Exported </a:t>
            </a:r>
            <a:r>
              <a:rPr lang="en-CA" sz="2000" dirty="0"/>
              <a:t>about $</a:t>
            </a:r>
            <a:r>
              <a:rPr lang="en-CA" sz="2000" dirty="0" smtClean="0"/>
              <a:t>6.7 billion </a:t>
            </a:r>
            <a:r>
              <a:rPr lang="en-CA" sz="2000" dirty="0"/>
              <a:t>in </a:t>
            </a:r>
            <a:r>
              <a:rPr lang="en-CA" sz="2000" dirty="0" smtClean="0"/>
              <a:t>goods </a:t>
            </a:r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2000" dirty="0" smtClean="0"/>
              <a:t>    in 2013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9" r="6838"/>
          <a:stretch/>
        </p:blipFill>
        <p:spPr>
          <a:xfrm>
            <a:off x="5939977" y="2895600"/>
            <a:ext cx="2746823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16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7347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Major Industry Research &amp; Innovation Sectors</a:t>
            </a:r>
            <a:endParaRPr lang="en-CA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255711"/>
            <a:ext cx="5029200" cy="491648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7B1717"/>
                </a:solidFill>
              </a:rPr>
              <a:t>Aerospace</a:t>
            </a:r>
          </a:p>
          <a:p>
            <a:pPr lvl="1"/>
            <a:r>
              <a:rPr lang="en-CA" sz="2000" dirty="0" smtClean="0"/>
              <a:t>14 </a:t>
            </a:r>
            <a:r>
              <a:rPr lang="en-CA" sz="2000" dirty="0"/>
              <a:t>of the top 25 global aerospace companies have key operations in </a:t>
            </a:r>
            <a:r>
              <a:rPr lang="en-CA" sz="2000" dirty="0" smtClean="0"/>
              <a:t>Ontario</a:t>
            </a:r>
          </a:p>
          <a:p>
            <a:pPr lvl="1"/>
            <a:r>
              <a:rPr lang="en-CA" sz="2000" dirty="0" smtClean="0"/>
              <a:t>Generated revenues </a:t>
            </a:r>
            <a:r>
              <a:rPr lang="en-CA" sz="2000" dirty="0"/>
              <a:t>of $5.3 </a:t>
            </a:r>
            <a:r>
              <a:rPr lang="en-CA" sz="2000" dirty="0" smtClean="0"/>
              <a:t>billion in 2013</a:t>
            </a:r>
            <a:endParaRPr lang="en-CA" sz="2000" dirty="0"/>
          </a:p>
          <a:p>
            <a:pPr lvl="1"/>
            <a:r>
              <a:rPr lang="en-CA" sz="2000" dirty="0" smtClean="0"/>
              <a:t>GDP </a:t>
            </a:r>
            <a:r>
              <a:rPr lang="en-CA" sz="2000" dirty="0"/>
              <a:t>impact of </a:t>
            </a:r>
            <a:r>
              <a:rPr lang="en-CA" sz="2000" dirty="0" smtClean="0"/>
              <a:t>over $3 billion</a:t>
            </a:r>
            <a:endParaRPr lang="en-CA" sz="2000" dirty="0"/>
          </a:p>
          <a:p>
            <a:pPr lvl="1"/>
            <a:r>
              <a:rPr lang="en-CA" sz="2000" dirty="0" smtClean="0"/>
              <a:t>Employs </a:t>
            </a:r>
            <a:r>
              <a:rPr lang="en-CA" sz="2000" dirty="0"/>
              <a:t>close to 17,000 </a:t>
            </a:r>
            <a:r>
              <a:rPr lang="en-CA" sz="2000" dirty="0" smtClean="0"/>
              <a:t>people </a:t>
            </a:r>
            <a:endParaRPr lang="en-CA" sz="2000" dirty="0"/>
          </a:p>
          <a:p>
            <a:pPr lvl="1"/>
            <a:r>
              <a:rPr lang="en-CA" sz="2000" dirty="0"/>
              <a:t>E</a:t>
            </a:r>
            <a:r>
              <a:rPr lang="en-CA" sz="2000" dirty="0" smtClean="0"/>
              <a:t>xports </a:t>
            </a:r>
            <a:r>
              <a:rPr lang="en-CA" sz="2000" dirty="0"/>
              <a:t>over 80 percent of it’s finished </a:t>
            </a:r>
            <a:r>
              <a:rPr lang="en-CA" sz="2000" dirty="0" smtClean="0"/>
              <a:t>product</a:t>
            </a:r>
            <a:endParaRPr lang="en-CA" sz="2000" dirty="0"/>
          </a:p>
          <a:p>
            <a:pPr marL="0" indent="0">
              <a:buNone/>
            </a:pPr>
            <a:endParaRPr lang="en-CA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371599"/>
            <a:ext cx="2744545" cy="411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17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0226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Research Funding Programs</a:t>
            </a:r>
            <a:endParaRPr lang="en-CA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55711"/>
            <a:ext cx="7620000" cy="4525963"/>
          </a:xfrm>
        </p:spPr>
        <p:txBody>
          <a:bodyPr/>
          <a:lstStyle/>
          <a:p>
            <a:r>
              <a:rPr lang="en-CA" b="1" dirty="0">
                <a:solidFill>
                  <a:srgbClr val="7B1717"/>
                </a:solidFill>
              </a:rPr>
              <a:t>Ontario Research Fund - Research Excellence </a:t>
            </a:r>
            <a:endParaRPr lang="en-CA" b="1" dirty="0" smtClean="0">
              <a:solidFill>
                <a:srgbClr val="7B1717"/>
              </a:solidFill>
            </a:endParaRPr>
          </a:p>
          <a:p>
            <a:pPr lvl="1"/>
            <a:endParaRPr lang="en-CA" sz="2000" dirty="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57200" y="1798637"/>
            <a:ext cx="510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Clr>
                <a:srgbClr val="7B1717"/>
              </a:buClr>
              <a:buSzPct val="75000"/>
              <a:buFont typeface="Wingdings 3" panose="05040102010807070707" pitchFamily="18" charset="2"/>
              <a:buChar char="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Clr>
                <a:srgbClr val="51B0CE"/>
              </a:buClr>
              <a:buFont typeface="Wingdings" panose="05000000000000000000" pitchFamily="2" charset="2"/>
              <a:buChar char="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Clr>
                <a:srgbClr val="7B1717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Clr>
                <a:srgbClr val="51B0CE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CA" sz="2000" dirty="0" smtClean="0"/>
              <a:t>Allows Ontario researchers to conduct globally significant, transformational research</a:t>
            </a:r>
          </a:p>
          <a:p>
            <a:pPr lvl="1"/>
            <a:r>
              <a:rPr lang="en-CA" sz="2000" dirty="0"/>
              <a:t>P</a:t>
            </a:r>
            <a:r>
              <a:rPr lang="en-CA" sz="2000" dirty="0" smtClean="0"/>
              <a:t>rovides 1/3 </a:t>
            </a:r>
            <a:r>
              <a:rPr lang="en-CA" sz="2000" dirty="0"/>
              <a:t>of the total project </a:t>
            </a:r>
            <a:r>
              <a:rPr lang="en-CA" sz="2000" dirty="0" smtClean="0"/>
              <a:t>value</a:t>
            </a:r>
          </a:p>
          <a:p>
            <a:pPr lvl="1"/>
            <a:r>
              <a:rPr lang="en-CA" sz="2000" dirty="0" smtClean="0"/>
              <a:t>2/3 </a:t>
            </a:r>
            <a:r>
              <a:rPr lang="en-CA" sz="2000" dirty="0"/>
              <a:t>being provided by institutional and private sector support</a:t>
            </a:r>
            <a:endParaRPr lang="en-CA" sz="2000" dirty="0" smtClean="0"/>
          </a:p>
          <a:p>
            <a:pPr lvl="1"/>
            <a:r>
              <a:rPr lang="en-CA" sz="2000" dirty="0" smtClean="0"/>
              <a:t>To </a:t>
            </a:r>
            <a:r>
              <a:rPr lang="en-CA" sz="2000" dirty="0"/>
              <a:t>date, $562 million </a:t>
            </a:r>
            <a:r>
              <a:rPr lang="en-CA" sz="2000" dirty="0" smtClean="0"/>
              <a:t>has been committed towards </a:t>
            </a:r>
            <a:r>
              <a:rPr lang="en-CA" sz="2000" dirty="0"/>
              <a:t>143 </a:t>
            </a:r>
            <a:r>
              <a:rPr lang="en-CA" sz="2000" dirty="0" smtClean="0"/>
              <a:t>projects</a:t>
            </a:r>
            <a:endParaRPr lang="en-CA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671" y="1905000"/>
            <a:ext cx="3148731" cy="2091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18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7476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Research Funding Programs</a:t>
            </a:r>
            <a:endParaRPr lang="en-CA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55711"/>
            <a:ext cx="8153400" cy="4525963"/>
          </a:xfrm>
        </p:spPr>
        <p:txBody>
          <a:bodyPr/>
          <a:lstStyle/>
          <a:p>
            <a:r>
              <a:rPr lang="en-CA" b="1" dirty="0">
                <a:solidFill>
                  <a:srgbClr val="7B1717"/>
                </a:solidFill>
              </a:rPr>
              <a:t>Ontario Research Fund - Research Infrastructure </a:t>
            </a:r>
          </a:p>
          <a:p>
            <a:pPr marL="0" indent="0">
              <a:buNone/>
            </a:pPr>
            <a:endParaRPr lang="en-CA" sz="2000" dirty="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57200" y="179863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Clr>
                <a:srgbClr val="7B1717"/>
              </a:buClr>
              <a:buSzPct val="75000"/>
              <a:buFont typeface="Wingdings 3" panose="05040102010807070707" pitchFamily="18" charset="2"/>
              <a:buChar char="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Clr>
                <a:srgbClr val="51B0CE"/>
              </a:buClr>
              <a:buFont typeface="Wingdings" panose="05000000000000000000" pitchFamily="2" charset="2"/>
              <a:buChar char="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Clr>
                <a:srgbClr val="7B1717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Clr>
                <a:srgbClr val="51B0CE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Invests in research </a:t>
            </a:r>
            <a:r>
              <a:rPr lang="en-CA" sz="2000" dirty="0"/>
              <a:t>infrastructure </a:t>
            </a:r>
            <a:r>
              <a:rPr lang="en-CA" sz="2000" dirty="0" smtClean="0"/>
              <a:t>to allow </a:t>
            </a:r>
            <a:r>
              <a:rPr lang="en-CA" sz="2000" dirty="0"/>
              <a:t>Ontario to </a:t>
            </a:r>
            <a:r>
              <a:rPr lang="en-CA" sz="2000" dirty="0" smtClean="0"/>
              <a:t>help </a:t>
            </a:r>
            <a:r>
              <a:rPr lang="en-CA" sz="2000" dirty="0"/>
              <a:t>attract world-class research </a:t>
            </a:r>
            <a:r>
              <a:rPr lang="en-CA" sz="2000" dirty="0" smtClean="0"/>
              <a:t>talent</a:t>
            </a:r>
            <a:endParaRPr lang="en-CA" sz="2000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Ontario </a:t>
            </a:r>
            <a:r>
              <a:rPr lang="en-CA" sz="2000" dirty="0"/>
              <a:t>leverages matching federal funding through the Canada Foundation for Innovation (</a:t>
            </a:r>
            <a:r>
              <a:rPr lang="en-CA" sz="2000" dirty="0" smtClean="0"/>
              <a:t>CFI) — each </a:t>
            </a:r>
            <a:r>
              <a:rPr lang="en-CA" sz="2000" dirty="0"/>
              <a:t>provide up to 40% of the project value, with the institution providing the remaining funding.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/>
              <a:t>$786  million </a:t>
            </a:r>
            <a:r>
              <a:rPr lang="en-CA" sz="2000" dirty="0" smtClean="0"/>
              <a:t>has been committed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CA" sz="2000" dirty="0" smtClean="0"/>
              <a:t>1,908 </a:t>
            </a:r>
            <a:r>
              <a:rPr lang="en-CA" sz="2000" dirty="0"/>
              <a:t>research </a:t>
            </a:r>
            <a:r>
              <a:rPr lang="en-CA" sz="2000" dirty="0" smtClean="0"/>
              <a:t>infrastructure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000" dirty="0" smtClean="0"/>
              <a:t>           projects supported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CA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19</a:t>
            </a:fld>
            <a:endParaRPr lang="en-CA" dirty="0"/>
          </a:p>
        </p:txBody>
      </p:sp>
      <p:pic>
        <p:nvPicPr>
          <p:cNvPr id="2052" name="Picture 4" descr="http://static.panoramio.com/photos/large/511324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2" t="17647" r="4412" b="24090"/>
          <a:stretch/>
        </p:blipFill>
        <p:spPr bwMode="auto">
          <a:xfrm>
            <a:off x="5181600" y="4162579"/>
            <a:ext cx="3213847" cy="1533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stjacobs.com/sites/default/files/PerimeterInstituteLogo_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531" y="4929185"/>
            <a:ext cx="578937" cy="74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93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A Strong History of </a:t>
            </a:r>
            <a:r>
              <a:rPr lang="en-CA" dirty="0" smtClean="0"/>
              <a:t>Innovation in Ontario </a:t>
            </a:r>
            <a:endParaRPr lang="en-CA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26526"/>
            <a:ext cx="4343400" cy="14713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" t="34" b="-34"/>
          <a:stretch/>
        </p:blipFill>
        <p:spPr bwMode="auto">
          <a:xfrm>
            <a:off x="1447800" y="2574104"/>
            <a:ext cx="4728009" cy="161689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49062" y="4131496"/>
            <a:ext cx="4724400" cy="162084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5" r="40433"/>
          <a:stretch/>
        </p:blipFill>
        <p:spPr bwMode="auto">
          <a:xfrm>
            <a:off x="5334000" y="1257386"/>
            <a:ext cx="2467304" cy="443607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t="34" r="60601" b="-34"/>
          <a:stretch/>
        </p:blipFill>
        <p:spPr bwMode="auto">
          <a:xfrm>
            <a:off x="5715000" y="1257386"/>
            <a:ext cx="2478781" cy="443607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9"/>
          <a:stretch/>
        </p:blipFill>
        <p:spPr bwMode="auto">
          <a:xfrm>
            <a:off x="6101339" y="1257386"/>
            <a:ext cx="2509261" cy="447532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2929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Research Funding Programs</a:t>
            </a:r>
            <a:endParaRPr lang="en-CA" dirty="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57199" y="1143000"/>
            <a:ext cx="5715001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Clr>
                <a:srgbClr val="7B1717"/>
              </a:buClr>
              <a:buSzPct val="75000"/>
              <a:buFont typeface="Wingdings 3" panose="05040102010807070707" pitchFamily="18" charset="2"/>
              <a:buChar char="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Clr>
                <a:srgbClr val="51B0CE"/>
              </a:buClr>
              <a:buFont typeface="Wingdings" panose="05000000000000000000" pitchFamily="2" charset="2"/>
              <a:buChar char="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Clr>
                <a:srgbClr val="7B1717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Clr>
                <a:srgbClr val="51B0CE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CA" b="1" dirty="0" smtClean="0">
                <a:solidFill>
                  <a:srgbClr val="7B1717"/>
                </a:solidFill>
              </a:rPr>
              <a:t>College Industry Innovation Fund</a:t>
            </a:r>
            <a:endParaRPr lang="en-CA" b="1" dirty="0" smtClean="0"/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CA" sz="2000" dirty="0" smtClean="0"/>
              <a:t>Investments in research infrastructure to </a:t>
            </a:r>
            <a:r>
              <a:rPr lang="en-CA" sz="2000" dirty="0"/>
              <a:t>foster partnerships with the private </a:t>
            </a:r>
            <a:endParaRPr lang="en-CA" sz="2000" dirty="0" smtClean="0"/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2000" dirty="0" smtClean="0"/>
              <a:t>    sector </a:t>
            </a:r>
            <a:r>
              <a:rPr lang="en-CA" sz="2000" dirty="0"/>
              <a:t>and support business </a:t>
            </a:r>
            <a:r>
              <a:rPr lang="en-CA" sz="2000" dirty="0" smtClean="0"/>
              <a:t>innovation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CA" sz="2000" dirty="0" smtClean="0"/>
              <a:t>Example </a:t>
            </a:r>
            <a:r>
              <a:rPr lang="en-CA" sz="2000" dirty="0" smtClean="0">
                <a:sym typeface="Wingdings" panose="05000000000000000000" pitchFamily="2" charset="2"/>
              </a:rPr>
              <a:t></a:t>
            </a:r>
            <a:r>
              <a:rPr lang="en-CA" sz="2000" dirty="0" smtClean="0"/>
              <a:t> $800,000 </a:t>
            </a:r>
            <a:r>
              <a:rPr lang="en-CA" sz="2000" dirty="0"/>
              <a:t>to establish the Centre for Healthcare Interoperability </a:t>
            </a:r>
            <a:endParaRPr lang="en-CA" sz="2000" dirty="0" smtClean="0"/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dirty="0" smtClean="0"/>
              <a:t>    and </a:t>
            </a:r>
            <a:r>
              <a:rPr lang="en-CA" sz="2000" dirty="0"/>
              <a:t>Emerging Technologies </a:t>
            </a:r>
            <a:r>
              <a:rPr lang="en-CA" sz="2000" dirty="0" smtClean="0"/>
              <a:t>at Mohawk</a:t>
            </a: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dirty="0" smtClean="0"/>
              <a:t>    College </a:t>
            </a:r>
            <a:r>
              <a:rPr lang="en-CA" sz="2000" dirty="0"/>
              <a:t>of Applied Arts and </a:t>
            </a:r>
            <a:endParaRPr lang="en-CA" sz="2000" dirty="0" smtClean="0"/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2000" dirty="0" smtClean="0"/>
              <a:t>    Technologies </a:t>
            </a:r>
          </a:p>
          <a:p>
            <a:pPr marL="400050" lvl="1" indent="0">
              <a:spcAft>
                <a:spcPts val="1200"/>
              </a:spcAft>
              <a:buNone/>
            </a:pPr>
            <a:endParaRPr lang="en-CA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20</a:t>
            </a:fld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412917"/>
            <a:ext cx="1295400" cy="1787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3" r="17128"/>
          <a:stretch/>
        </p:blipFill>
        <p:spPr>
          <a:xfrm>
            <a:off x="5999167" y="1904999"/>
            <a:ext cx="1468433" cy="2025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8" r="28281" b="54088"/>
          <a:stretch/>
        </p:blipFill>
        <p:spPr>
          <a:xfrm>
            <a:off x="7071464" y="3429000"/>
            <a:ext cx="1539136" cy="2122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531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Research Funding Programs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55711"/>
            <a:ext cx="5715001" cy="461168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7B1717"/>
                </a:solidFill>
              </a:rPr>
              <a:t>Large Infrastructure </a:t>
            </a:r>
            <a:r>
              <a:rPr lang="en-US" b="1" dirty="0" smtClean="0">
                <a:solidFill>
                  <a:srgbClr val="7B1717"/>
                </a:solidFill>
              </a:rPr>
              <a:t>Fund</a:t>
            </a:r>
          </a:p>
          <a:p>
            <a:pPr lvl="1">
              <a:spcAft>
                <a:spcPts val="1200"/>
              </a:spcAft>
            </a:pPr>
            <a:r>
              <a:rPr lang="en-CA" sz="2000" dirty="0"/>
              <a:t>$496M for </a:t>
            </a:r>
            <a:r>
              <a:rPr lang="en-CA" sz="2000" dirty="0" smtClean="0"/>
              <a:t>194 projects</a:t>
            </a:r>
            <a:endParaRPr lang="en-US" sz="2000" dirty="0">
              <a:solidFill>
                <a:srgbClr val="7B1717"/>
              </a:solidFill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/>
              <a:t>Strategic investments in institutional research facilities </a:t>
            </a:r>
            <a:endParaRPr lang="en-CA" sz="2000" dirty="0" smtClean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Stimulates </a:t>
            </a:r>
            <a:r>
              <a:rPr lang="en-CA" sz="2000" dirty="0"/>
              <a:t>technology development </a:t>
            </a:r>
            <a:endParaRPr lang="en-CA" sz="2000" dirty="0" smtClean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Supports </a:t>
            </a:r>
            <a:r>
              <a:rPr lang="en-CA" sz="2000" dirty="0"/>
              <a:t>the growth of strong regional </a:t>
            </a:r>
            <a:r>
              <a:rPr lang="en-CA" sz="2000" dirty="0" smtClean="0"/>
              <a:t>economies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Example </a:t>
            </a:r>
            <a:r>
              <a:rPr lang="en-CA" sz="2000" dirty="0" smtClean="0">
                <a:sym typeface="Wingdings" panose="05000000000000000000" pitchFamily="2" charset="2"/>
              </a:rPr>
              <a:t> </a:t>
            </a:r>
            <a:r>
              <a:rPr lang="en-CA" sz="2000" dirty="0" smtClean="0"/>
              <a:t>$</a:t>
            </a:r>
            <a:r>
              <a:rPr lang="en-CA" sz="2000" dirty="0"/>
              <a:t>7.2 </a:t>
            </a:r>
            <a:r>
              <a:rPr lang="en-CA" sz="2000" dirty="0" smtClean="0"/>
              <a:t>Million </a:t>
            </a:r>
            <a:r>
              <a:rPr lang="en-CA" sz="2000" dirty="0"/>
              <a:t>for McMaster University’s John Brennan and his research team at the </a:t>
            </a:r>
            <a:r>
              <a:rPr lang="en-CA" sz="2000" dirty="0" err="1"/>
              <a:t>Biointerfaces</a:t>
            </a:r>
            <a:r>
              <a:rPr lang="en-CA" sz="2000" dirty="0"/>
              <a:t> Institute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21</a:t>
            </a:fld>
            <a:endParaRPr lang="en-CA" dirty="0"/>
          </a:p>
        </p:txBody>
      </p:sp>
      <p:pic>
        <p:nvPicPr>
          <p:cNvPr id="9" name="Picture 8" descr="042-biointerfaces-201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635" y="3657600"/>
            <a:ext cx="2856440" cy="1905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075-biointerfaces-201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153" y="1447800"/>
            <a:ext cx="285644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295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Research Funding Programs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4876800" cy="4419600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7B1717"/>
                </a:solidFill>
              </a:rPr>
              <a:t>Small Infrastructure </a:t>
            </a:r>
            <a:r>
              <a:rPr lang="en-US" b="1" dirty="0" smtClean="0">
                <a:solidFill>
                  <a:srgbClr val="7B1717"/>
                </a:solidFill>
              </a:rPr>
              <a:t>Fund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/>
              <a:t>$290M for 1,714 </a:t>
            </a:r>
            <a:r>
              <a:rPr lang="en-CA" sz="2000" dirty="0" smtClean="0"/>
              <a:t>projects</a:t>
            </a:r>
            <a:endParaRPr lang="en-US" sz="2000" dirty="0">
              <a:solidFill>
                <a:srgbClr val="7B1717"/>
              </a:solidFill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/>
              <a:t>Broad-based investments </a:t>
            </a:r>
            <a:endParaRPr lang="en-CA" sz="2000" dirty="0" smtClean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Helps </a:t>
            </a:r>
            <a:r>
              <a:rPr lang="en-CA" sz="2000" dirty="0"/>
              <a:t>institutions </a:t>
            </a:r>
            <a:r>
              <a:rPr lang="en-CA" sz="2000" dirty="0" smtClean="0"/>
              <a:t>attract researchers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Supports </a:t>
            </a:r>
            <a:r>
              <a:rPr lang="en-CA" sz="2000" dirty="0"/>
              <a:t>the acquisition and renewal of state-of-the-art research equipment </a:t>
            </a:r>
            <a:r>
              <a:rPr lang="en-CA" sz="2000" dirty="0" smtClean="0"/>
              <a:t>for </a:t>
            </a:r>
            <a:r>
              <a:rPr lang="en-CA" sz="2000" dirty="0"/>
              <a:t>individual </a:t>
            </a:r>
            <a:r>
              <a:rPr lang="en-CA" sz="2000" dirty="0" smtClean="0"/>
              <a:t>researchers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Example </a:t>
            </a:r>
            <a:r>
              <a:rPr lang="en-CA" sz="2000" dirty="0" smtClean="0">
                <a:sym typeface="Wingdings" panose="05000000000000000000" pitchFamily="2" charset="2"/>
              </a:rPr>
              <a:t> </a:t>
            </a:r>
            <a:r>
              <a:rPr lang="en-CA" sz="2000" dirty="0" smtClean="0"/>
              <a:t>$119,999 </a:t>
            </a:r>
            <a:r>
              <a:rPr lang="en-CA" sz="2000" dirty="0"/>
              <a:t>for Dr. Karin </a:t>
            </a:r>
            <a:r>
              <a:rPr lang="en-CA" sz="2000" dirty="0" err="1"/>
              <a:t>Hinzer’s</a:t>
            </a:r>
            <a:r>
              <a:rPr lang="en-CA" sz="2000" dirty="0"/>
              <a:t> in the development of  SUNLAB </a:t>
            </a:r>
            <a:r>
              <a:rPr lang="en-CA" sz="2000" dirty="0" smtClean="0"/>
              <a:t>at </a:t>
            </a:r>
            <a:r>
              <a:rPr lang="en-CA" sz="2000" dirty="0"/>
              <a:t>the University of Ottawa</a:t>
            </a:r>
            <a:r>
              <a:rPr lang="en-CA" sz="2000" dirty="0" smtClean="0"/>
              <a:t> </a:t>
            </a:r>
            <a:endParaRPr lang="en-CA" sz="2000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22</a:t>
            </a:fld>
            <a:endParaRPr lang="en-CA" dirty="0"/>
          </a:p>
        </p:txBody>
      </p:sp>
      <p:pic>
        <p:nvPicPr>
          <p:cNvPr id="6" name="Picture 2" descr="http://www.csagroup.org/csa_core/ccurl/44/3/4_9_2-halfbanner_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12"/>
          <a:stretch/>
        </p:blipFill>
        <p:spPr bwMode="auto">
          <a:xfrm>
            <a:off x="5441010" y="1447800"/>
            <a:ext cx="3219718" cy="1563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OS_4128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010" y="3407535"/>
            <a:ext cx="3219718" cy="1545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94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Research Funding Programs</a:t>
            </a:r>
            <a:endParaRPr lang="en-CA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55711"/>
            <a:ext cx="5562600" cy="452596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CA" b="1" dirty="0">
                <a:solidFill>
                  <a:srgbClr val="7B1717"/>
                </a:solidFill>
              </a:rPr>
              <a:t>Early Researcher Awards </a:t>
            </a:r>
          </a:p>
          <a:p>
            <a:pPr marL="0" indent="0">
              <a:buNone/>
            </a:pPr>
            <a:endParaRPr lang="en-CA" sz="2000" dirty="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57200" y="1798637"/>
            <a:ext cx="5410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Clr>
                <a:srgbClr val="7B1717"/>
              </a:buClr>
              <a:buSzPct val="75000"/>
              <a:buFont typeface="Wingdings 3" panose="05040102010807070707" pitchFamily="18" charset="2"/>
              <a:buChar char="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Clr>
                <a:srgbClr val="51B0CE"/>
              </a:buClr>
              <a:buFont typeface="Wingdings" panose="05000000000000000000" pitchFamily="2" charset="2"/>
              <a:buChar char="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Clr>
                <a:srgbClr val="7B1717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Clr>
                <a:srgbClr val="51B0CE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Attracts </a:t>
            </a:r>
            <a:r>
              <a:rPr lang="en-CA" sz="2000" dirty="0"/>
              <a:t>and </a:t>
            </a:r>
            <a:r>
              <a:rPr lang="en-CA" sz="2000" dirty="0" smtClean="0"/>
              <a:t>retains top research talent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$102 </a:t>
            </a:r>
            <a:r>
              <a:rPr lang="en-CA" sz="2000" dirty="0"/>
              <a:t>million </a:t>
            </a:r>
            <a:r>
              <a:rPr lang="en-CA" sz="2000" dirty="0" smtClean="0"/>
              <a:t>awarded to 729 promising</a:t>
            </a:r>
            <a:r>
              <a:rPr lang="en-CA" sz="2000" dirty="0"/>
              <a:t>, recently-appointed Ontario </a:t>
            </a:r>
            <a:r>
              <a:rPr lang="en-CA" sz="2000" dirty="0" smtClean="0"/>
              <a:t>researchers since 2005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Trained over </a:t>
            </a:r>
            <a:r>
              <a:rPr lang="en-US" sz="2000" dirty="0"/>
              <a:t>12,390 highly qualified personnel through the program</a:t>
            </a:r>
            <a:endParaRPr lang="en-CA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298" y="1364413"/>
            <a:ext cx="2532992" cy="3893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23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7651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Highlighting Research Excellence Awards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5711"/>
            <a:ext cx="8229600" cy="4535489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400" b="1" dirty="0" err="1" smtClean="0">
                <a:solidFill>
                  <a:srgbClr val="7B1717"/>
                </a:solidFill>
              </a:rPr>
              <a:t>Gairdner</a:t>
            </a:r>
            <a:r>
              <a:rPr lang="en-US" sz="3400" b="1" dirty="0" smtClean="0">
                <a:solidFill>
                  <a:srgbClr val="7B1717"/>
                </a:solidFill>
              </a:rPr>
              <a:t> Awards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700" dirty="0" smtClean="0"/>
              <a:t>Rewarded to the </a:t>
            </a:r>
            <a:r>
              <a:rPr lang="en-CA" sz="2700" dirty="0"/>
              <a:t>very best biomedical research in the </a:t>
            </a:r>
            <a:r>
              <a:rPr lang="en-CA" sz="2700" dirty="0" smtClean="0"/>
              <a:t>world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700" dirty="0" smtClean="0"/>
              <a:t>Canada’s </a:t>
            </a:r>
            <a:r>
              <a:rPr lang="en-CA" sz="2700" dirty="0"/>
              <a:t>most outstanding and internationally recognized biomedical science </a:t>
            </a:r>
            <a:r>
              <a:rPr lang="en-CA" sz="2700" dirty="0" smtClean="0"/>
              <a:t>awards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700" dirty="0"/>
              <a:t>Ministry has provided over $1.95M in funding to the </a:t>
            </a:r>
            <a:r>
              <a:rPr lang="en-CA" sz="2700" dirty="0" err="1"/>
              <a:t>Gairdner</a:t>
            </a:r>
            <a:r>
              <a:rPr lang="en-CA" sz="2700" dirty="0"/>
              <a:t> </a:t>
            </a:r>
            <a:r>
              <a:rPr lang="en-CA" sz="2700" dirty="0" smtClean="0"/>
              <a:t>Foundation</a:t>
            </a:r>
            <a:endParaRPr lang="en-US" sz="2700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400" b="1" dirty="0" smtClean="0">
                <a:solidFill>
                  <a:srgbClr val="7B1717"/>
                </a:solidFill>
              </a:rPr>
              <a:t>Fields Medal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700" dirty="0" smtClean="0"/>
              <a:t>The </a:t>
            </a:r>
            <a:r>
              <a:rPr lang="en-CA" sz="2700" dirty="0"/>
              <a:t>premier Canadian award for research achievements in the mathematical </a:t>
            </a:r>
            <a:r>
              <a:rPr lang="en-CA" sz="2700" dirty="0" smtClean="0"/>
              <a:t>sciences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CA" sz="3400" b="1" dirty="0" smtClean="0">
                <a:solidFill>
                  <a:srgbClr val="7B1717"/>
                </a:solidFill>
              </a:rPr>
              <a:t>John </a:t>
            </a:r>
            <a:r>
              <a:rPr lang="en-CA" sz="3400" b="1" dirty="0">
                <a:solidFill>
                  <a:srgbClr val="7B1717"/>
                </a:solidFill>
              </a:rPr>
              <a:t>C Polanyi </a:t>
            </a:r>
            <a:r>
              <a:rPr lang="en-CA" sz="3400" b="1" dirty="0" smtClean="0">
                <a:solidFill>
                  <a:srgbClr val="7B1717"/>
                </a:solidFill>
              </a:rPr>
              <a:t>Awards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700" dirty="0" smtClean="0"/>
              <a:t>For individuals </a:t>
            </a:r>
            <a:r>
              <a:rPr lang="en-CA" sz="2700" dirty="0"/>
              <a:t>or </a:t>
            </a:r>
            <a:r>
              <a:rPr lang="en-CA" sz="2700" dirty="0" smtClean="0"/>
              <a:t>teams </a:t>
            </a:r>
            <a:r>
              <a:rPr lang="en-CA" sz="2700" dirty="0"/>
              <a:t>whose Canadian-based research has led to a recent outstanding advance in the natural sciences or </a:t>
            </a:r>
            <a:r>
              <a:rPr lang="en-CA" sz="2700" dirty="0" smtClean="0"/>
              <a:t>engineering</a:t>
            </a:r>
            <a:endParaRPr lang="en-CA" sz="2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24</a:t>
            </a:fld>
            <a:endParaRPr lang="en-CA" dirty="0"/>
          </a:p>
        </p:txBody>
      </p:sp>
      <p:pic>
        <p:nvPicPr>
          <p:cNvPr id="1026" name="Picture 2" descr="C:\Users\RobinsonJo1\AppData\Local\Microsoft\Windows\Temporary Internet Files\Content.IE5\U1KQHMUE\MC900353686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447800"/>
            <a:ext cx="1121695" cy="144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0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Entrepreneurship &amp; Commercialization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55711"/>
            <a:ext cx="8153401" cy="491648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>
                <a:solidFill>
                  <a:srgbClr val="7B1717"/>
                </a:solidFill>
              </a:rPr>
              <a:t>Ontario Network of Entrepreneurs (ONE)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Collaborative </a:t>
            </a:r>
            <a:r>
              <a:rPr lang="en-CA" sz="2000" dirty="0"/>
              <a:t>initiative that </a:t>
            </a:r>
            <a:r>
              <a:rPr lang="en-CA" sz="2000" dirty="0" smtClean="0"/>
              <a:t>offers the </a:t>
            </a:r>
            <a:r>
              <a:rPr lang="en-CA" sz="2000" dirty="0"/>
              <a:t>full-spectrum of programs, services and resources available to Ontario’s entrepreneurs and businesses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ONE </a:t>
            </a:r>
            <a:r>
              <a:rPr lang="en-CA" sz="2000" dirty="0"/>
              <a:t>is comprised of the following </a:t>
            </a:r>
            <a:r>
              <a:rPr lang="en-CA" sz="2000" dirty="0" smtClean="0"/>
              <a:t>members</a:t>
            </a:r>
            <a:r>
              <a:rPr lang="en-CA" sz="2000" dirty="0"/>
              <a:t>:</a:t>
            </a:r>
            <a:endParaRPr lang="en-US" sz="2000" dirty="0"/>
          </a:p>
          <a:p>
            <a:pPr marL="1085850" lvl="2">
              <a:spcBef>
                <a:spcPts val="0"/>
              </a:spcBef>
              <a:spcAft>
                <a:spcPts val="1200"/>
              </a:spcAft>
            </a:pPr>
            <a:r>
              <a:rPr lang="en-CA" sz="1800" dirty="0" smtClean="0"/>
              <a:t>Regional </a:t>
            </a:r>
            <a:r>
              <a:rPr lang="en-CA" sz="1800" dirty="0"/>
              <a:t>Innovation Centres </a:t>
            </a:r>
            <a:r>
              <a:rPr lang="en-CA" sz="1400" dirty="0"/>
              <a:t>	</a:t>
            </a:r>
            <a:endParaRPr lang="en-CA" sz="1400" dirty="0" smtClean="0"/>
          </a:p>
          <a:p>
            <a:pPr marL="1085850" lvl="2">
              <a:spcBef>
                <a:spcPts val="0"/>
              </a:spcBef>
              <a:spcAft>
                <a:spcPts val="1200"/>
              </a:spcAft>
            </a:pPr>
            <a:r>
              <a:rPr lang="en-CA" sz="1800" dirty="0" smtClean="0"/>
              <a:t>Post-Secondary Institutions </a:t>
            </a:r>
          </a:p>
          <a:p>
            <a:pPr marL="1085850" lvl="2">
              <a:spcBef>
                <a:spcPts val="0"/>
              </a:spcBef>
              <a:spcAft>
                <a:spcPts val="1200"/>
              </a:spcAft>
            </a:pPr>
            <a:r>
              <a:rPr lang="en-CA" sz="1800" dirty="0" smtClean="0"/>
              <a:t>Small </a:t>
            </a:r>
            <a:r>
              <a:rPr lang="en-CA" sz="1800" dirty="0"/>
              <a:t>Business Enterprise </a:t>
            </a:r>
            <a:r>
              <a:rPr lang="en-CA" sz="1800" dirty="0" smtClean="0"/>
              <a:t>Centres</a:t>
            </a:r>
          </a:p>
          <a:p>
            <a:pPr marL="1085850" lvl="2">
              <a:spcBef>
                <a:spcPts val="0"/>
              </a:spcBef>
              <a:spcAft>
                <a:spcPts val="1200"/>
              </a:spcAft>
            </a:pPr>
            <a:r>
              <a:rPr lang="en-CA" sz="1800" dirty="0" smtClean="0"/>
              <a:t>Ministry’s </a:t>
            </a:r>
            <a:r>
              <a:rPr lang="en-CA" sz="1800" dirty="0"/>
              <a:t>Business Advisory Services </a:t>
            </a:r>
            <a:r>
              <a:rPr lang="en-CA" sz="1800" dirty="0" smtClean="0"/>
              <a:t>Branch </a:t>
            </a:r>
            <a:endParaRPr lang="en-US" sz="1800" dirty="0" smtClean="0"/>
          </a:p>
          <a:p>
            <a:pPr lvl="1">
              <a:spcBef>
                <a:spcPts val="0"/>
              </a:spcBef>
            </a:pPr>
            <a:r>
              <a:rPr lang="en-CA" sz="2000" dirty="0"/>
              <a:t>Assisted </a:t>
            </a:r>
            <a:r>
              <a:rPr lang="en-CA" sz="2000" dirty="0" smtClean="0"/>
              <a:t>in </a:t>
            </a:r>
            <a:r>
              <a:rPr lang="en-CA" sz="2000" dirty="0"/>
              <a:t>launching </a:t>
            </a:r>
            <a:r>
              <a:rPr lang="en-CA" sz="2000" dirty="0" smtClean="0"/>
              <a:t>almost 5,000</a:t>
            </a:r>
            <a:r>
              <a:rPr lang="en-CA" sz="2000" dirty="0"/>
              <a:t> </a:t>
            </a:r>
            <a:r>
              <a:rPr lang="en-CA" sz="2000" dirty="0" smtClean="0"/>
              <a:t>new </a:t>
            </a:r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2000" dirty="0" smtClean="0"/>
              <a:t>    start-ups </a:t>
            </a:r>
            <a:r>
              <a:rPr lang="en-CA" sz="2000" dirty="0"/>
              <a:t>in 2013-14</a:t>
            </a:r>
          </a:p>
          <a:p>
            <a:pPr marL="0" indent="0">
              <a:buNone/>
            </a:pPr>
            <a:endParaRPr lang="en-CA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25</a:t>
            </a:fld>
            <a:endParaRPr lang="en-CA" dirty="0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882" y="3429000"/>
            <a:ext cx="2387182" cy="65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703082" y="4213428"/>
            <a:ext cx="2007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51B0CE"/>
                </a:solidFill>
              </a:rPr>
              <a:t>onebusiness.ca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6859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>
            <a:spLocks/>
          </p:cNvSpPr>
          <p:nvPr/>
        </p:nvSpPr>
        <p:spPr>
          <a:xfrm>
            <a:off x="457199" y="1828800"/>
            <a:ext cx="4850767" cy="3876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Clr>
                <a:srgbClr val="7B1717"/>
              </a:buClr>
              <a:buSzPct val="75000"/>
              <a:buFont typeface="Wingdings 3" panose="05040102010807070707" pitchFamily="18" charset="2"/>
              <a:buChar char="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Clr>
                <a:srgbClr val="51B0CE"/>
              </a:buClr>
              <a:buFont typeface="Wingdings" panose="05000000000000000000" pitchFamily="2" charset="2"/>
              <a:buChar char="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Clr>
                <a:srgbClr val="7B1717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Clr>
                <a:srgbClr val="51B0CE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1200"/>
              </a:spcAft>
            </a:pPr>
            <a:r>
              <a:rPr lang="en-CA" sz="2000" dirty="0" smtClean="0"/>
              <a:t>18 “one-stop shops” for entrepreneurs across the province</a:t>
            </a:r>
          </a:p>
          <a:p>
            <a:pPr lvl="1">
              <a:spcAft>
                <a:spcPts val="1200"/>
              </a:spcAft>
            </a:pPr>
            <a:r>
              <a:rPr lang="en-CA" sz="2000" dirty="0" smtClean="0"/>
              <a:t>provides </a:t>
            </a:r>
            <a:r>
              <a:rPr lang="en-CA" sz="2000" dirty="0"/>
              <a:t>support to </a:t>
            </a:r>
            <a:r>
              <a:rPr lang="en-CA" sz="2000" dirty="0" smtClean="0"/>
              <a:t>tech-based entrepreneurs and businesses</a:t>
            </a:r>
          </a:p>
          <a:p>
            <a:pPr marL="0" indent="0">
              <a:spcAft>
                <a:spcPts val="1200"/>
              </a:spcAft>
              <a:buNone/>
            </a:pPr>
            <a:endParaRPr lang="en-CA" sz="2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Entrepreneurship &amp; Commercialization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5711"/>
            <a:ext cx="8229600" cy="573089"/>
          </a:xfrm>
        </p:spPr>
        <p:txBody>
          <a:bodyPr/>
          <a:lstStyle/>
          <a:p>
            <a:r>
              <a:rPr lang="en-CA" b="1" dirty="0">
                <a:solidFill>
                  <a:srgbClr val="7B1717"/>
                </a:solidFill>
              </a:rPr>
              <a:t>Regional Innovation Centres (</a:t>
            </a:r>
            <a:r>
              <a:rPr lang="en-CA" b="1" dirty="0" smtClean="0">
                <a:solidFill>
                  <a:srgbClr val="7B1717"/>
                </a:solidFill>
              </a:rPr>
              <a:t>RICs)</a:t>
            </a:r>
            <a:endParaRPr lang="en-CA" dirty="0" smtClean="0">
              <a:solidFill>
                <a:srgbClr val="7B1717"/>
              </a:solidFill>
            </a:endParaRP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26</a:t>
            </a:fld>
            <a:endParaRPr lang="en-CA" dirty="0"/>
          </a:p>
        </p:txBody>
      </p:sp>
      <p:pic>
        <p:nvPicPr>
          <p:cNvPr id="11" name="Picture 2" descr="Geographic Boundaries of RIC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03425"/>
            <a:ext cx="2850908" cy="2997175"/>
          </a:xfrm>
          <a:prstGeom prst="rect">
            <a:avLst/>
          </a:prstGeom>
          <a:noFill/>
          <a:ln w="15875" cap="rnd">
            <a:solidFill>
              <a:srgbClr val="51B0C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www.guelphchamber.com/files/InnovationGuelp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392" y="3767136"/>
            <a:ext cx="709893" cy="51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 descr="http://www.ocediscovery.com/images2011/exhibitors/exhibitor_hal_tec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727" y="5034012"/>
            <a:ext cx="1209675" cy="254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2" descr="http://evbdn.eventbrite.com/s3-s3/eventlogos/10840563/1697119129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73" y="5454867"/>
            <a:ext cx="7207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2" descr="http://t1.gstatic.com/images?q=tbn:ANd9GcRcN2g1TxXaqM5h3MBJ_hOd1-JiirTNViDcNcv6ROxQU05cK-JycQ&amp;t=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502" y="5451149"/>
            <a:ext cx="825086" cy="380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4" descr="http://evbdn.eventbrite.com/s3-s3/eventlogos/2923057/934919369-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690" y="5009532"/>
            <a:ext cx="829514" cy="29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6" descr="http://www.backbonemag.com/files/Images/Associations/TechAllianc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35036"/>
            <a:ext cx="1371866" cy="53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8" descr="http://venturelab.ca/wp-content/themes/ventureLAB-Theme-2011/images/logo_ventureLAB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476" y="4991265"/>
            <a:ext cx="1526904" cy="354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4" descr="Spark-Logo-Website-e133112933270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92" y="5429802"/>
            <a:ext cx="1295400" cy="46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5" descr="lo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503" y="4292939"/>
            <a:ext cx="1207325" cy="470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540155"/>
            <a:ext cx="889177" cy="33063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07" y="5026824"/>
            <a:ext cx="1566672" cy="28298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5454867"/>
            <a:ext cx="1242287" cy="442502"/>
          </a:xfrm>
          <a:prstGeom prst="rect">
            <a:avLst/>
          </a:prstGeom>
        </p:spPr>
      </p:pic>
      <p:pic>
        <p:nvPicPr>
          <p:cNvPr id="33" name="Picture 2" descr="Innovate Niagar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353059"/>
            <a:ext cx="660375" cy="57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4" descr="http://www.autoshare.com/assets/images/external_logos_imgs/MaRS_Solid_Blue_Logo_High_Resolution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580" y="3708333"/>
            <a:ext cx="4572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http://www.employerregistry.ca/Portals/0/Communitech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487" y="3881910"/>
            <a:ext cx="1620739" cy="2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http://www.northernc.on.ca/images/norcatlogo.jpg"/>
          <p:cNvPicPr/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940733"/>
            <a:ext cx="1318023" cy="33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36" descr="https://cdn.evbuc.com/eventlogos/95177505/noic.jpg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539" y="4363722"/>
            <a:ext cx="1180153" cy="328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37" descr="http://venturestart.riccentre.ca/images/partner-logos/launch-lab.png"/>
          <p:cNvPicPr/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9"/>
          <a:stretch/>
        </p:blipFill>
        <p:spPr bwMode="auto">
          <a:xfrm>
            <a:off x="4601211" y="5370124"/>
            <a:ext cx="1413510" cy="5429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9602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Entrepreneurship &amp; Commercialization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5711"/>
            <a:ext cx="5257800" cy="4525963"/>
          </a:xfrm>
        </p:spPr>
        <p:txBody>
          <a:bodyPr>
            <a:normAutofit/>
          </a:bodyPr>
          <a:lstStyle/>
          <a:p>
            <a:endParaRPr lang="en-CA" sz="3600" dirty="0" smtClean="0"/>
          </a:p>
          <a:p>
            <a:r>
              <a:rPr lang="en-CA" sz="2000" dirty="0" smtClean="0"/>
              <a:t>Ontario’s </a:t>
            </a:r>
            <a:r>
              <a:rPr lang="en-CA" sz="2000" dirty="0"/>
              <a:t>flagship convergence centre for business, science and technology and venture capital sectors </a:t>
            </a:r>
          </a:p>
          <a:p>
            <a:r>
              <a:rPr lang="en-CA" sz="2000" dirty="0"/>
              <a:t>Important partner in driving innovation, job creation and economic growth </a:t>
            </a:r>
          </a:p>
          <a:p>
            <a:r>
              <a:rPr lang="en-CA" sz="2000" dirty="0"/>
              <a:t>MaRS-supported ventures have generated over 6,500 jobs to date </a:t>
            </a:r>
          </a:p>
          <a:p>
            <a:r>
              <a:rPr lang="en-CA" sz="2000" dirty="0"/>
              <a:t>These jobs result in an estimated annual economic impact of $1.2 billion going forward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27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71600"/>
            <a:ext cx="2848042" cy="4281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4" descr="http://www.autoshare.com/assets/images/external_logos_imgs/MaRS_Solid_Blue_Logo_High_Resolu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91440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121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Entrepreneurship &amp; Commercialization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5711"/>
            <a:ext cx="5181600" cy="491648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CA" sz="2000" dirty="0"/>
              <a:t>Waterloo Region’s hub for the </a:t>
            </a:r>
            <a:r>
              <a:rPr lang="en-CA" sz="2000" dirty="0" smtClean="0"/>
              <a:t>commercialization </a:t>
            </a:r>
            <a:r>
              <a:rPr lang="en-CA" sz="2000" dirty="0"/>
              <a:t>of innovative </a:t>
            </a:r>
            <a:r>
              <a:rPr lang="en-CA" sz="2000" dirty="0" smtClean="0"/>
              <a:t>technologies</a:t>
            </a:r>
            <a:endParaRPr lang="en-CA" sz="2000" dirty="0"/>
          </a:p>
          <a:p>
            <a:r>
              <a:rPr lang="en-CA" sz="2000" dirty="0" smtClean="0"/>
              <a:t>Supports </a:t>
            </a:r>
            <a:r>
              <a:rPr lang="en-CA" sz="2000" dirty="0"/>
              <a:t>tech companies </a:t>
            </a:r>
            <a:endParaRPr lang="en-CA" sz="2000" dirty="0" smtClean="0"/>
          </a:p>
          <a:p>
            <a:r>
              <a:rPr lang="en-CA" sz="2000" dirty="0" smtClean="0"/>
              <a:t>Since 2009, the </a:t>
            </a:r>
            <a:r>
              <a:rPr lang="en-CA" sz="2000" dirty="0"/>
              <a:t>province </a:t>
            </a:r>
            <a:r>
              <a:rPr lang="en-CA" sz="2000" dirty="0" smtClean="0"/>
              <a:t>has invested over $30 </a:t>
            </a:r>
            <a:r>
              <a:rPr lang="en-CA" sz="2000" dirty="0"/>
              <a:t>million </a:t>
            </a:r>
            <a:r>
              <a:rPr lang="en-CA" sz="2000" dirty="0" smtClean="0"/>
              <a:t>to help emerging </a:t>
            </a:r>
            <a:r>
              <a:rPr lang="en-CA" sz="2000" dirty="0"/>
              <a:t>digital media companies grow and succeed in the global </a:t>
            </a:r>
            <a:r>
              <a:rPr lang="en-CA" sz="2000" dirty="0" smtClean="0"/>
              <a:t>market </a:t>
            </a:r>
          </a:p>
          <a:p>
            <a:pPr>
              <a:spcBef>
                <a:spcPts val="600"/>
              </a:spcBef>
            </a:pPr>
            <a:r>
              <a:rPr lang="en-CA" sz="2000" dirty="0" smtClean="0"/>
              <a:t>In </a:t>
            </a:r>
            <a:r>
              <a:rPr lang="en-CA" sz="2000" dirty="0"/>
              <a:t>the 2013 Fall Economic Statement, the government committed another $</a:t>
            </a:r>
            <a:r>
              <a:rPr lang="en-CA" sz="2000" dirty="0" smtClean="0"/>
              <a:t>15 million over </a:t>
            </a:r>
            <a:r>
              <a:rPr lang="en-CA" sz="2000" dirty="0"/>
              <a:t>the next three </a:t>
            </a:r>
            <a:r>
              <a:rPr lang="en-CA" sz="2000" dirty="0" smtClean="0"/>
              <a:t>years</a:t>
            </a:r>
            <a:endParaRPr lang="en-CA" sz="2000" dirty="0"/>
          </a:p>
          <a:p>
            <a:pPr marL="0" indent="0">
              <a:buNone/>
            </a:pPr>
            <a:endParaRPr lang="en-CA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28</a:t>
            </a:fld>
            <a:endParaRPr lang="en-CA" dirty="0"/>
          </a:p>
        </p:txBody>
      </p:sp>
      <p:pic>
        <p:nvPicPr>
          <p:cNvPr id="5" name="Picture 2" descr="http://www.employerregistry.ca/Portals/0/Communitec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210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3" r="8575"/>
          <a:stretch/>
        </p:blipFill>
        <p:spPr>
          <a:xfrm>
            <a:off x="5709776" y="1448968"/>
            <a:ext cx="2907063" cy="2284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920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Entrepreneurship &amp; Commercialization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b="1" dirty="0" smtClean="0">
                <a:solidFill>
                  <a:srgbClr val="7B1717"/>
                </a:solidFill>
              </a:rPr>
              <a:t>Ontario </a:t>
            </a:r>
            <a:r>
              <a:rPr lang="en-US" b="1" dirty="0" err="1" smtClean="0">
                <a:solidFill>
                  <a:srgbClr val="7B1717"/>
                </a:solidFill>
              </a:rPr>
              <a:t>Centres</a:t>
            </a:r>
            <a:r>
              <a:rPr lang="en-US" b="1" dirty="0" smtClean="0">
                <a:solidFill>
                  <a:srgbClr val="7B1717"/>
                </a:solidFill>
              </a:rPr>
              <a:t> of Excellence (OCE)</a:t>
            </a:r>
          </a:p>
          <a:p>
            <a:pPr lvl="1"/>
            <a:r>
              <a:rPr lang="en-CA" sz="2000" dirty="0" smtClean="0"/>
              <a:t>Drives </a:t>
            </a:r>
            <a:r>
              <a:rPr lang="en-CA" sz="2000" dirty="0"/>
              <a:t>the commercialization of cutting-edge research across strategic market </a:t>
            </a:r>
            <a:r>
              <a:rPr lang="en-CA" sz="2000" dirty="0" smtClean="0"/>
              <a:t>sectors</a:t>
            </a:r>
          </a:p>
          <a:p>
            <a:pPr lvl="1"/>
            <a:r>
              <a:rPr lang="en-CA" sz="2000" dirty="0" smtClean="0"/>
              <a:t>Fosters </a:t>
            </a:r>
            <a:r>
              <a:rPr lang="en-CA" sz="2000" dirty="0"/>
              <a:t>the training and development of the next generation of innovators and entrepreneurs </a:t>
            </a:r>
            <a:endParaRPr lang="en-CA" sz="2000" dirty="0" smtClean="0"/>
          </a:p>
          <a:p>
            <a:pPr lvl="1"/>
            <a:r>
              <a:rPr lang="en-CA" sz="2000" dirty="0"/>
              <a:t>K</a:t>
            </a:r>
            <a:r>
              <a:rPr lang="en-CA" sz="2000" dirty="0" smtClean="0"/>
              <a:t>ey </a:t>
            </a:r>
            <a:r>
              <a:rPr lang="en-CA" sz="2000" dirty="0"/>
              <a:t>partner with Ontario’s industry, universities, colleges, research hospitals, investors and governments</a:t>
            </a:r>
            <a:r>
              <a:rPr lang="en-CA" sz="2000" dirty="0" smtClean="0"/>
              <a:t>.</a:t>
            </a:r>
            <a:endParaRPr lang="en-CA" sz="2000" dirty="0"/>
          </a:p>
          <a:p>
            <a:pPr marL="0" indent="0">
              <a:buNone/>
            </a:pPr>
            <a:endParaRPr lang="en-CA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29</a:t>
            </a:fld>
            <a:endParaRPr lang="en-CA" dirty="0"/>
          </a:p>
        </p:txBody>
      </p:sp>
      <p:pic>
        <p:nvPicPr>
          <p:cNvPr id="5" name="Picture 4" descr="Ontario Centres of Excellence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267200"/>
            <a:ext cx="3390900" cy="12326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5486400" y="4572000"/>
            <a:ext cx="30845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solidFill>
                  <a:srgbClr val="51B0CE"/>
                </a:solidFill>
              </a:rPr>
              <a:t>oce-ontario.org</a:t>
            </a:r>
            <a:endParaRPr lang="en-CA" dirty="0">
              <a:solidFill>
                <a:srgbClr val="51B0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52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Research Institutions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5181600" cy="529748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tabLst>
                <a:tab pos="4572000" algn="l"/>
              </a:tabLst>
            </a:pPr>
            <a:r>
              <a:rPr lang="en-CA" sz="2600" b="1" dirty="0" smtClean="0">
                <a:solidFill>
                  <a:srgbClr val="7B1717"/>
                </a:solidFill>
              </a:rPr>
              <a:t>20 Universities </a:t>
            </a:r>
            <a:endParaRPr lang="en-CA" sz="2600" b="1" dirty="0">
              <a:solidFill>
                <a:srgbClr val="7B1717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tabLst>
                <a:tab pos="4572000" algn="l"/>
              </a:tabLst>
            </a:pPr>
            <a:r>
              <a:rPr lang="en-CA" sz="2600" b="1" dirty="0" smtClean="0">
                <a:solidFill>
                  <a:srgbClr val="7B1717"/>
                </a:solidFill>
              </a:rPr>
              <a:t>24 Colleges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tabLst>
                <a:tab pos="4572000" algn="l"/>
              </a:tabLst>
            </a:pPr>
            <a:r>
              <a:rPr lang="en-US" sz="2200" dirty="0" smtClean="0"/>
              <a:t>Highest post-secondary education rating among G7</a:t>
            </a:r>
            <a:endParaRPr lang="en-CA" sz="2200" dirty="0" smtClean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tabLst>
                <a:tab pos="4572000" algn="l"/>
              </a:tabLst>
            </a:pPr>
            <a:r>
              <a:rPr lang="en-CA" sz="2200" dirty="0" smtClean="0"/>
              <a:t>Ontario is home to 6 of Canada’s </a:t>
            </a:r>
            <a:r>
              <a:rPr lang="en-CA" sz="2200" dirty="0"/>
              <a:t>15 most </a:t>
            </a:r>
            <a:r>
              <a:rPr lang="en-CA" sz="2200" dirty="0" smtClean="0"/>
              <a:t>research-intensive universities: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tabLst>
                <a:tab pos="4572000" algn="l"/>
              </a:tabLst>
            </a:pPr>
            <a:r>
              <a:rPr lang="en-CA" sz="2200" dirty="0" smtClean="0"/>
              <a:t>McMaster University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tabLst>
                <a:tab pos="4572000" algn="l"/>
              </a:tabLst>
            </a:pPr>
            <a:r>
              <a:rPr lang="en-CA" sz="2200" dirty="0" smtClean="0"/>
              <a:t>University </a:t>
            </a:r>
            <a:r>
              <a:rPr lang="en-CA" sz="2200" dirty="0"/>
              <a:t>of </a:t>
            </a:r>
            <a:r>
              <a:rPr lang="en-CA" sz="2200" dirty="0" smtClean="0"/>
              <a:t>Ottawa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tabLst>
                <a:tab pos="4572000" algn="l"/>
              </a:tabLst>
            </a:pPr>
            <a:r>
              <a:rPr lang="en-CA" sz="2200" dirty="0" smtClean="0"/>
              <a:t>Queen's University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tabLst>
                <a:tab pos="4572000" algn="l"/>
              </a:tabLst>
            </a:pPr>
            <a:r>
              <a:rPr lang="en-CA" sz="2200" dirty="0" smtClean="0"/>
              <a:t>University </a:t>
            </a:r>
            <a:r>
              <a:rPr lang="en-CA" sz="2200" dirty="0"/>
              <a:t>of </a:t>
            </a:r>
            <a:r>
              <a:rPr lang="en-CA" sz="2200" dirty="0" smtClean="0"/>
              <a:t>Toronto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tabLst>
                <a:tab pos="4572000" algn="l"/>
              </a:tabLst>
            </a:pPr>
            <a:r>
              <a:rPr lang="en-CA" sz="2200" dirty="0" smtClean="0"/>
              <a:t>University </a:t>
            </a:r>
            <a:r>
              <a:rPr lang="en-CA" sz="2200" dirty="0"/>
              <a:t>of </a:t>
            </a:r>
            <a:r>
              <a:rPr lang="en-CA" sz="2200" dirty="0" smtClean="0"/>
              <a:t>Waterloo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tabLst>
                <a:tab pos="4572000" algn="l"/>
              </a:tabLst>
            </a:pPr>
            <a:r>
              <a:rPr lang="en-CA" sz="2200" dirty="0" smtClean="0"/>
              <a:t>Western </a:t>
            </a:r>
            <a:r>
              <a:rPr lang="en-CA" sz="2200" dirty="0"/>
              <a:t>University</a:t>
            </a:r>
          </a:p>
          <a:p>
            <a:pPr marL="800100" lvl="2" indent="0">
              <a:spcAft>
                <a:spcPts val="1200"/>
              </a:spcAft>
              <a:buNone/>
              <a:tabLst>
                <a:tab pos="4572000" algn="l"/>
              </a:tabLst>
            </a:pPr>
            <a:r>
              <a:rPr lang="en-US" dirty="0" smtClean="0">
                <a:solidFill>
                  <a:srgbClr val="7B1717"/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  <a:tabLst>
                <a:tab pos="4572000" algn="l"/>
              </a:tabLst>
            </a:pPr>
            <a:endParaRPr lang="en-US" sz="2000" dirty="0" smtClean="0">
              <a:solidFill>
                <a:srgbClr val="7B1717"/>
              </a:solidFill>
            </a:endParaRP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  <a:tabLst>
                <a:tab pos="4572000" algn="l"/>
              </a:tabLst>
            </a:pPr>
            <a:endParaRPr lang="en-CA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CA" dirty="0"/>
          </a:p>
          <a:p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132" y="1371600"/>
            <a:ext cx="2794257" cy="4195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5918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Entrepreneurship &amp; Commercialization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b="1" dirty="0" smtClean="0">
                <a:solidFill>
                  <a:srgbClr val="7B1717"/>
                </a:solidFill>
              </a:rPr>
              <a:t>Collaboration </a:t>
            </a:r>
            <a:r>
              <a:rPr lang="en-CA" b="1" dirty="0">
                <a:solidFill>
                  <a:srgbClr val="7B1717"/>
                </a:solidFill>
              </a:rPr>
              <a:t>Voucher </a:t>
            </a:r>
            <a:r>
              <a:rPr lang="en-CA" b="1" dirty="0" smtClean="0">
                <a:solidFill>
                  <a:srgbClr val="7B1717"/>
                </a:solidFill>
              </a:rPr>
              <a:t>Program</a:t>
            </a:r>
          </a:p>
          <a:p>
            <a:pPr lvl="1"/>
            <a:r>
              <a:rPr lang="en-CA" sz="2000" dirty="0"/>
              <a:t>This program gives companies </a:t>
            </a:r>
            <a:r>
              <a:rPr lang="en-CA" sz="2000" dirty="0" smtClean="0"/>
              <a:t>access </a:t>
            </a:r>
            <a:r>
              <a:rPr lang="en-CA" sz="2000" dirty="0"/>
              <a:t>to the expertise and knowledge at Ontario’s universities, colleges and research </a:t>
            </a:r>
            <a:r>
              <a:rPr lang="en-CA" sz="2000" dirty="0" smtClean="0"/>
              <a:t>hospitals</a:t>
            </a:r>
          </a:p>
          <a:p>
            <a:pPr lvl="1"/>
            <a:r>
              <a:rPr lang="en-CA" sz="2000" dirty="0"/>
              <a:t>Eligible Ontario companies receive a voucher, which is a credit, that they can redeem from research </a:t>
            </a:r>
            <a:r>
              <a:rPr lang="en-CA" sz="2000" dirty="0" smtClean="0"/>
              <a:t>institutes</a:t>
            </a:r>
          </a:p>
          <a:p>
            <a:pPr lvl="1"/>
            <a:r>
              <a:rPr lang="en-CA" sz="2000" dirty="0"/>
              <a:t>Three </a:t>
            </a:r>
            <a:r>
              <a:rPr lang="en-CA" sz="2000" dirty="0" smtClean="0"/>
              <a:t>types:</a:t>
            </a:r>
          </a:p>
          <a:p>
            <a:pPr marL="1314450" lvl="2" indent="-457200">
              <a:buFont typeface="+mj-lt"/>
              <a:buAutoNum type="arabicPeriod"/>
            </a:pPr>
            <a:r>
              <a:rPr lang="en-CA" dirty="0"/>
              <a:t>Voucher for Innovation and Productivity (VIP</a:t>
            </a:r>
            <a:r>
              <a:rPr lang="en-CA" dirty="0" smtClean="0"/>
              <a:t>)</a:t>
            </a:r>
          </a:p>
          <a:p>
            <a:pPr marL="1314450" lvl="2" indent="-457200">
              <a:buFont typeface="+mj-lt"/>
              <a:buAutoNum type="arabicPeriod"/>
            </a:pPr>
            <a:r>
              <a:rPr lang="en-CA" dirty="0"/>
              <a:t>Voucher for E-Business (VEB</a:t>
            </a:r>
            <a:r>
              <a:rPr lang="en-CA" dirty="0" smtClean="0"/>
              <a:t>)</a:t>
            </a:r>
          </a:p>
          <a:p>
            <a:pPr marL="1314450" lvl="2" indent="-457200">
              <a:buFont typeface="+mj-lt"/>
              <a:buAutoNum type="arabicPeriod"/>
            </a:pPr>
            <a:r>
              <a:rPr lang="en-CA" dirty="0"/>
              <a:t>Voucher for Industry Association R&amp;D Challenge (VIA</a:t>
            </a:r>
            <a:r>
              <a:rPr lang="en-CA" dirty="0" smtClean="0"/>
              <a:t>)</a:t>
            </a:r>
            <a:endParaRPr lang="en-CA" b="1" dirty="0">
              <a:solidFill>
                <a:srgbClr val="7B171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30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1417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Entrepreneurship &amp; Commercialization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55711"/>
            <a:ext cx="8205267" cy="49688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7B1717"/>
                </a:solidFill>
              </a:rPr>
              <a:t>Campus-Linked </a:t>
            </a:r>
            <a:r>
              <a:rPr lang="en-US" b="1" dirty="0" smtClean="0">
                <a:solidFill>
                  <a:srgbClr val="7B1717"/>
                </a:solidFill>
              </a:rPr>
              <a:t>Accelerator</a:t>
            </a:r>
            <a:endParaRPr lang="en-US" b="1" dirty="0">
              <a:solidFill>
                <a:srgbClr val="7B1717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7B171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31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284" y="1389528"/>
            <a:ext cx="2021034" cy="3030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199" y="1828800"/>
            <a:ext cx="6019801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Clr>
                <a:srgbClr val="7B1717"/>
              </a:buClr>
              <a:buSzPct val="75000"/>
              <a:buFont typeface="Wingdings 3" panose="05040102010807070707" pitchFamily="18" charset="2"/>
              <a:buChar char="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Clr>
                <a:srgbClr val="51B0CE"/>
              </a:buClr>
              <a:buFont typeface="Wingdings" panose="05000000000000000000" pitchFamily="2" charset="2"/>
              <a:buChar char="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Clr>
                <a:srgbClr val="7B1717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Clr>
                <a:srgbClr val="51B0CE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CA" sz="2000" dirty="0" smtClean="0"/>
              <a:t>Provides funds to post-secondary institutions to support entrepreneurship programs on-campus</a:t>
            </a:r>
          </a:p>
          <a:p>
            <a:pPr lvl="1"/>
            <a:r>
              <a:rPr lang="en-CA" sz="2000" dirty="0" smtClean="0"/>
              <a:t>Students get advise and support to start their own businesses and become job creators</a:t>
            </a:r>
          </a:p>
          <a:p>
            <a:pPr lvl="1"/>
            <a:r>
              <a:rPr lang="en-CA" sz="2000" dirty="0" smtClean="0"/>
              <a:t>Ontario Centres of Excellence manages the administration of the $25 million program</a:t>
            </a:r>
          </a:p>
          <a:p>
            <a:pPr lvl="1"/>
            <a:r>
              <a:rPr lang="en-CA" sz="2000" dirty="0" smtClean="0"/>
              <a:t>42 out of 44 post-secondary institutions in Ontario now have entrepreneurship programs on campus </a:t>
            </a:r>
          </a:p>
          <a:p>
            <a:pPr lvl="1"/>
            <a:r>
              <a:rPr lang="en-CA" sz="2000" dirty="0" smtClean="0"/>
              <a:t>Part of Ontario’s Youth Jobs Strategy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89190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Entrepreneurship &amp; Commercialization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5711"/>
            <a:ext cx="6477000" cy="4525963"/>
          </a:xfrm>
        </p:spPr>
        <p:txBody>
          <a:bodyPr/>
          <a:lstStyle/>
          <a:p>
            <a:pPr marL="342900" lvl="1" indent="-342900">
              <a:spcBef>
                <a:spcPts val="0"/>
              </a:spcBef>
              <a:spcAft>
                <a:spcPts val="1200"/>
              </a:spcAft>
              <a:buClr>
                <a:srgbClr val="7B1717"/>
              </a:buClr>
              <a:buSzPct val="75000"/>
              <a:buFont typeface="Wingdings 3" panose="05040102010807070707" pitchFamily="18" charset="2"/>
              <a:buChar char=""/>
              <a:tabLst>
                <a:tab pos="403225" algn="l"/>
              </a:tabLst>
            </a:pPr>
            <a:r>
              <a:rPr lang="en-CA" b="1" dirty="0" smtClean="0">
                <a:solidFill>
                  <a:srgbClr val="7B1717"/>
                </a:solidFill>
              </a:rPr>
              <a:t>Campus-Linked Accelerator Recipient </a:t>
            </a:r>
            <a:endParaRPr lang="en-CA" b="1" dirty="0">
              <a:solidFill>
                <a:srgbClr val="7B1717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b="1" dirty="0" smtClean="0">
                <a:solidFill>
                  <a:srgbClr val="51B0CE"/>
                </a:solidFill>
              </a:rPr>
              <a:t>Digital </a:t>
            </a:r>
            <a:r>
              <a:rPr lang="en-US" b="1" dirty="0">
                <a:solidFill>
                  <a:srgbClr val="51B0CE"/>
                </a:solidFill>
              </a:rPr>
              <a:t>Media Zone (DMZ</a:t>
            </a:r>
            <a:r>
              <a:rPr lang="en-US" b="1" dirty="0" smtClean="0">
                <a:solidFill>
                  <a:srgbClr val="51B0CE"/>
                </a:solidFill>
              </a:rPr>
              <a:t>)</a:t>
            </a:r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 smtClean="0">
                <a:solidFill>
                  <a:srgbClr val="51B0CE"/>
                </a:solidFill>
              </a:rPr>
              <a:t>    at Ryerson </a:t>
            </a:r>
            <a:r>
              <a:rPr lang="en-US" b="1" dirty="0">
                <a:solidFill>
                  <a:srgbClr val="51B0CE"/>
                </a:solidFill>
              </a:rPr>
              <a:t>University </a:t>
            </a:r>
          </a:p>
          <a:p>
            <a:pPr lvl="2">
              <a:spcBef>
                <a:spcPts val="0"/>
              </a:spcBef>
            </a:pPr>
            <a:r>
              <a:rPr lang="en-CA" dirty="0" smtClean="0"/>
              <a:t>Supports </a:t>
            </a:r>
            <a:r>
              <a:rPr lang="en-CA" dirty="0"/>
              <a:t>startups by </a:t>
            </a:r>
            <a:endParaRPr lang="en-CA" dirty="0" smtClean="0"/>
          </a:p>
          <a:p>
            <a:pPr marL="914400" lvl="2" indent="0">
              <a:spcBef>
                <a:spcPts val="0"/>
              </a:spcBef>
              <a:buNone/>
            </a:pPr>
            <a:r>
              <a:rPr lang="en-CA" dirty="0" smtClean="0"/>
              <a:t>   connecting </a:t>
            </a:r>
            <a:r>
              <a:rPr lang="en-CA" dirty="0"/>
              <a:t>them </a:t>
            </a:r>
            <a:r>
              <a:rPr lang="en-CA" dirty="0" smtClean="0"/>
              <a:t>with </a:t>
            </a:r>
          </a:p>
          <a:p>
            <a:pPr marL="914400" lvl="2" indent="0">
              <a:spcBef>
                <a:spcPts val="0"/>
              </a:spcBef>
              <a:buNone/>
            </a:pPr>
            <a:r>
              <a:rPr lang="en-CA" dirty="0" smtClean="0"/>
              <a:t>   customers</a:t>
            </a:r>
            <a:r>
              <a:rPr lang="en-CA" dirty="0"/>
              <a:t>, </a:t>
            </a:r>
            <a:r>
              <a:rPr lang="en-CA" dirty="0" smtClean="0"/>
              <a:t>advisors </a:t>
            </a:r>
          </a:p>
          <a:p>
            <a:pPr marL="914400" lvl="2" indent="0">
              <a:spcBef>
                <a:spcPts val="0"/>
              </a:spcBef>
              <a:buNone/>
            </a:pPr>
            <a:r>
              <a:rPr lang="en-CA" dirty="0" smtClean="0"/>
              <a:t>   and entrepreneurs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32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252" y="2743200"/>
            <a:ext cx="4112383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440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Entrepreneurship &amp; Commercialization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5711"/>
            <a:ext cx="8534400" cy="5602289"/>
          </a:xfrm>
        </p:spPr>
        <p:txBody>
          <a:bodyPr>
            <a:normAutofit/>
          </a:bodyPr>
          <a:lstStyle/>
          <a:p>
            <a:pPr marL="342900" lvl="1" indent="-342900">
              <a:spcBef>
                <a:spcPts val="0"/>
              </a:spcBef>
              <a:spcAft>
                <a:spcPts val="1200"/>
              </a:spcAft>
              <a:buClr>
                <a:srgbClr val="7B1717"/>
              </a:buClr>
              <a:buSzPct val="75000"/>
              <a:buFont typeface="Wingdings 3" panose="05040102010807070707" pitchFamily="18" charset="2"/>
              <a:buChar char=""/>
              <a:tabLst>
                <a:tab pos="403225" algn="l"/>
              </a:tabLst>
            </a:pPr>
            <a:r>
              <a:rPr lang="en-CA" sz="2600" b="1" dirty="0">
                <a:solidFill>
                  <a:srgbClr val="7B1717"/>
                </a:solidFill>
              </a:rPr>
              <a:t>Campus-Linked </a:t>
            </a:r>
            <a:r>
              <a:rPr lang="en-CA" sz="2600" b="1" dirty="0" smtClean="0">
                <a:solidFill>
                  <a:srgbClr val="7B1717"/>
                </a:solidFill>
              </a:rPr>
              <a:t>Accelerator Recipient </a:t>
            </a:r>
            <a:endParaRPr lang="en-CA" sz="2600" b="1" dirty="0">
              <a:solidFill>
                <a:srgbClr val="7B1717"/>
              </a:solidFill>
            </a:endParaRP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CA" sz="2600" b="1" dirty="0" smtClean="0">
                <a:solidFill>
                  <a:srgbClr val="51B0CE"/>
                </a:solidFill>
              </a:rPr>
              <a:t>University of Toronto: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CA" sz="1900" dirty="0" smtClean="0"/>
              <a:t>The Creative Destruction Lab — </a:t>
            </a:r>
            <a:r>
              <a:rPr lang="en-CA" sz="1900" dirty="0" err="1" smtClean="0"/>
              <a:t>Rotman</a:t>
            </a:r>
            <a:r>
              <a:rPr lang="en-CA" sz="1900" dirty="0" smtClean="0"/>
              <a:t> </a:t>
            </a:r>
            <a:r>
              <a:rPr lang="en-CA" sz="1900" dirty="0"/>
              <a:t>School of </a:t>
            </a:r>
            <a:r>
              <a:rPr lang="en-CA" sz="1900" dirty="0" smtClean="0"/>
              <a:t>Management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CA" sz="1900" dirty="0" smtClean="0"/>
              <a:t>The Hatchery — Faculty </a:t>
            </a:r>
            <a:r>
              <a:rPr lang="en-CA" sz="1900" dirty="0"/>
              <a:t>of Applied Science and </a:t>
            </a:r>
            <a:r>
              <a:rPr lang="en-CA" sz="1900" dirty="0" smtClean="0"/>
              <a:t>Engineering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CA" sz="1900" dirty="0" smtClean="0"/>
              <a:t>The Impact Centre — Faculty </a:t>
            </a:r>
            <a:r>
              <a:rPr lang="en-CA" sz="1900" dirty="0"/>
              <a:t>of Arts &amp; </a:t>
            </a:r>
            <a:r>
              <a:rPr lang="en-CA" sz="1900" dirty="0" smtClean="0"/>
              <a:t>Science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CA" sz="1900" dirty="0"/>
              <a:t>University of Toronto Early Stage </a:t>
            </a:r>
            <a:r>
              <a:rPr lang="en-CA" sz="1900" dirty="0" smtClean="0"/>
              <a:t>Technology (UTEST) — The </a:t>
            </a:r>
            <a:r>
              <a:rPr lang="en-CA" sz="1900" dirty="0"/>
              <a:t>Innovation and Partnerships Office, produced in partnership with MaRS </a:t>
            </a:r>
            <a:r>
              <a:rPr lang="en-CA" sz="1900" dirty="0" smtClean="0"/>
              <a:t>Innovation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CA" sz="1900" dirty="0" smtClean="0"/>
              <a:t>U </a:t>
            </a:r>
            <a:r>
              <a:rPr lang="en-CA" sz="1900" dirty="0"/>
              <a:t>of </a:t>
            </a:r>
            <a:r>
              <a:rPr lang="en-CA" sz="1900" dirty="0" smtClean="0"/>
              <a:t>T’s </a:t>
            </a:r>
            <a:r>
              <a:rPr lang="en-CA" sz="1900" dirty="0" err="1" smtClean="0"/>
              <a:t>Banting</a:t>
            </a:r>
            <a:r>
              <a:rPr lang="en-CA" sz="1900" dirty="0" smtClean="0"/>
              <a:t> and Best Centre for Innovation and Entrepreneurship</a:t>
            </a:r>
            <a:r>
              <a:rPr lang="en-CA" sz="1900" dirty="0"/>
              <a:t> </a:t>
            </a:r>
            <a:r>
              <a:rPr lang="en-CA" sz="1900" dirty="0" smtClean="0"/>
              <a:t>— umbrella </a:t>
            </a:r>
            <a:r>
              <a:rPr lang="en-CA" sz="1900" dirty="0"/>
              <a:t>accelerator to coordinate entrepreneurship activities across the University’s three campuses</a:t>
            </a:r>
            <a:r>
              <a:rPr lang="en-CA" sz="1900" dirty="0" smtClean="0"/>
              <a:t>.</a:t>
            </a:r>
            <a:r>
              <a:rPr lang="en-CA" sz="1900" dirty="0"/>
              <a:t/>
            </a:r>
            <a:br>
              <a:rPr lang="en-CA" sz="1900" dirty="0"/>
            </a:br>
            <a:endParaRPr lang="en-CA" sz="1900" dirty="0" smtClean="0"/>
          </a:p>
          <a:p>
            <a:pPr lvl="2"/>
            <a:endParaRPr lang="en-CA" dirty="0" smtClean="0"/>
          </a:p>
          <a:p>
            <a:pPr lvl="2"/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33</a:t>
            </a:fld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565" y="1219200"/>
            <a:ext cx="1238250" cy="980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64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Entrepreneurship &amp; Commercialization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5711"/>
            <a:ext cx="5029200" cy="4525963"/>
          </a:xfrm>
        </p:spPr>
        <p:txBody>
          <a:bodyPr/>
          <a:lstStyle/>
          <a:p>
            <a:pPr marL="342900" lvl="1" indent="-342900">
              <a:spcBef>
                <a:spcPts val="0"/>
              </a:spcBef>
              <a:spcAft>
                <a:spcPts val="1200"/>
              </a:spcAft>
              <a:buClr>
                <a:srgbClr val="7B1717"/>
              </a:buClr>
              <a:buSzPct val="75000"/>
              <a:buFont typeface="Wingdings 3" panose="05040102010807070707" pitchFamily="18" charset="2"/>
              <a:buChar char=""/>
              <a:tabLst>
                <a:tab pos="403225" algn="l"/>
              </a:tabLst>
            </a:pPr>
            <a:r>
              <a:rPr lang="en-CA" b="1" dirty="0">
                <a:solidFill>
                  <a:srgbClr val="7B1717"/>
                </a:solidFill>
              </a:rPr>
              <a:t>Campus-Linked </a:t>
            </a:r>
            <a:r>
              <a:rPr lang="en-CA" b="1" dirty="0" smtClean="0">
                <a:solidFill>
                  <a:srgbClr val="7B1717"/>
                </a:solidFill>
              </a:rPr>
              <a:t>Accelerator </a:t>
            </a:r>
            <a:r>
              <a:rPr lang="en-CA" b="1" dirty="0">
                <a:solidFill>
                  <a:srgbClr val="7B1717"/>
                </a:solidFill>
              </a:rPr>
              <a:t>Recipient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b="1" dirty="0" err="1" smtClean="0">
                <a:solidFill>
                  <a:srgbClr val="51B0CE"/>
                </a:solidFill>
              </a:rPr>
              <a:t>VeloCity</a:t>
            </a:r>
            <a:r>
              <a:rPr lang="en-US" b="1" dirty="0" smtClean="0">
                <a:solidFill>
                  <a:srgbClr val="51B0CE"/>
                </a:solidFill>
              </a:rPr>
              <a:t> at </a:t>
            </a:r>
            <a:r>
              <a:rPr lang="en-US" b="1" dirty="0">
                <a:solidFill>
                  <a:srgbClr val="51B0CE"/>
                </a:solidFill>
              </a:rPr>
              <a:t>University of Waterloo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CA" dirty="0"/>
              <a:t>Houses University of Waterloo students </a:t>
            </a:r>
            <a:r>
              <a:rPr lang="en-CA" dirty="0" smtClean="0"/>
              <a:t>and alumni entrepreneurs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CA" dirty="0" smtClean="0"/>
              <a:t>Provides mentoring </a:t>
            </a:r>
            <a:r>
              <a:rPr lang="en-CA" dirty="0"/>
              <a:t>to </a:t>
            </a:r>
            <a:r>
              <a:rPr lang="en-CA" dirty="0" smtClean="0"/>
              <a:t>kick-start </a:t>
            </a:r>
            <a:r>
              <a:rPr lang="en-CA" dirty="0"/>
              <a:t>their companies</a:t>
            </a:r>
            <a:endParaRPr lang="en-US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34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866" y="1447800"/>
            <a:ext cx="2895733" cy="1931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866" y="3657600"/>
            <a:ext cx="2895733" cy="1931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886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Entrepreneurship &amp; Commercialization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125070"/>
            <a:ext cx="7657629" cy="5068889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CA" b="1" dirty="0">
                <a:solidFill>
                  <a:srgbClr val="7B1717"/>
                </a:solidFill>
              </a:rPr>
              <a:t>Excellence in Clinical Innovation and Technology Evaluation </a:t>
            </a:r>
            <a:r>
              <a:rPr lang="en-CA" b="1" dirty="0" smtClean="0">
                <a:solidFill>
                  <a:srgbClr val="7B1717"/>
                </a:solidFill>
              </a:rPr>
              <a:t>(</a:t>
            </a:r>
            <a:r>
              <a:rPr lang="en-US" b="1" dirty="0" smtClean="0">
                <a:solidFill>
                  <a:srgbClr val="7B1717"/>
                </a:solidFill>
              </a:rPr>
              <a:t>EXCITE)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CA" sz="2100" dirty="0" smtClean="0"/>
              <a:t>Program designed to accelerate the evaluation of </a:t>
            </a:r>
          </a:p>
          <a:p>
            <a:pPr marL="457200" lvl="1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CA" sz="2100" dirty="0" smtClean="0"/>
              <a:t>    health </a:t>
            </a:r>
            <a:r>
              <a:rPr lang="en-CA" sz="2100" dirty="0"/>
              <a:t>technologies </a:t>
            </a:r>
            <a:endParaRPr lang="en-CA" sz="2100" dirty="0" smtClean="0"/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CA" sz="2100" dirty="0" smtClean="0"/>
              <a:t>Focused </a:t>
            </a:r>
            <a:r>
              <a:rPr lang="en-CA" sz="2100" dirty="0"/>
              <a:t>on products with commercialization </a:t>
            </a:r>
            <a:endParaRPr lang="en-CA" sz="2100" dirty="0" smtClean="0"/>
          </a:p>
          <a:p>
            <a:pPr marL="457200" lvl="1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CA" sz="2100" dirty="0" smtClean="0"/>
              <a:t>    potential </a:t>
            </a:r>
            <a:r>
              <a:rPr lang="en-CA" sz="2100" dirty="0"/>
              <a:t>that align with health system priorities </a:t>
            </a:r>
            <a:endParaRPr lang="en-CA" sz="2100" dirty="0" smtClean="0"/>
          </a:p>
          <a:p>
            <a:pPr marL="457200" lvl="1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CA" sz="2100" dirty="0" smtClean="0"/>
              <a:t>    and </a:t>
            </a:r>
            <a:r>
              <a:rPr lang="en-CA" sz="2100" dirty="0"/>
              <a:t>patient </a:t>
            </a:r>
            <a:r>
              <a:rPr lang="en-CA" sz="2100" dirty="0" smtClean="0"/>
              <a:t>needs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sz="2100" dirty="0" smtClean="0"/>
              <a:t>Program managed by MaRS in partnership with:</a:t>
            </a:r>
          </a:p>
          <a:p>
            <a:pPr marL="1085850" lvl="2">
              <a:spcBef>
                <a:spcPts val="0"/>
              </a:spcBef>
              <a:spcAft>
                <a:spcPts val="1000"/>
              </a:spcAft>
            </a:pPr>
            <a:r>
              <a:rPr lang="en-CA" sz="2100" dirty="0" smtClean="0"/>
              <a:t>Ontario </a:t>
            </a:r>
            <a:r>
              <a:rPr lang="en-CA" sz="2100" dirty="0"/>
              <a:t>Health Technology Advisory Committee (OHTAC</a:t>
            </a:r>
            <a:r>
              <a:rPr lang="en-CA" sz="2100" dirty="0" smtClean="0"/>
              <a:t>)</a:t>
            </a:r>
          </a:p>
          <a:p>
            <a:pPr marL="1085850" lvl="2">
              <a:spcBef>
                <a:spcPts val="0"/>
              </a:spcBef>
              <a:spcAft>
                <a:spcPts val="1000"/>
              </a:spcAft>
            </a:pPr>
            <a:r>
              <a:rPr lang="en-CA" sz="2100" dirty="0" smtClean="0"/>
              <a:t>Ministries </a:t>
            </a:r>
            <a:r>
              <a:rPr lang="en-CA" sz="2100" dirty="0"/>
              <a:t>of Health and Long-Term Care, </a:t>
            </a:r>
            <a:r>
              <a:rPr lang="en-CA" sz="2100" dirty="0" smtClean="0"/>
              <a:t>Research and Innovation and </a:t>
            </a:r>
            <a:r>
              <a:rPr lang="en-CA" sz="2100" dirty="0"/>
              <a:t>Council of Academic Hospitals of </a:t>
            </a:r>
            <a:r>
              <a:rPr lang="en-CA" sz="2100" dirty="0" smtClean="0"/>
              <a:t>Ontario </a:t>
            </a:r>
            <a:endParaRPr lang="en-CA" sz="2100" dirty="0"/>
          </a:p>
          <a:p>
            <a:pPr marL="1085850" lvl="2">
              <a:spcBef>
                <a:spcPts val="0"/>
              </a:spcBef>
              <a:spcAft>
                <a:spcPts val="1000"/>
              </a:spcAft>
            </a:pPr>
            <a:r>
              <a:rPr lang="en-CA" sz="2100" dirty="0" smtClean="0"/>
              <a:t>More </a:t>
            </a:r>
            <a:r>
              <a:rPr lang="en-CA" sz="2100" dirty="0"/>
              <a:t>than 10 leading academic health institutions across </a:t>
            </a:r>
            <a:r>
              <a:rPr lang="en-CA" sz="2100" dirty="0" smtClean="0"/>
              <a:t>Ontario</a:t>
            </a:r>
            <a:r>
              <a:rPr lang="en-CA" sz="2100" dirty="0"/>
              <a:t> </a:t>
            </a:r>
            <a:r>
              <a:rPr lang="en-CA" sz="2100" dirty="0" smtClean="0"/>
              <a:t>Industry </a:t>
            </a:r>
            <a:endParaRPr lang="en-CA" sz="2100" dirty="0"/>
          </a:p>
          <a:p>
            <a:pPr marL="0" indent="0">
              <a:buNone/>
            </a:pPr>
            <a:endParaRPr lang="en-CA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35</a:t>
            </a:fld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600200"/>
            <a:ext cx="1498540" cy="2246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9"/>
          <a:stretch/>
        </p:blipFill>
        <p:spPr>
          <a:xfrm>
            <a:off x="7543800" y="3257965"/>
            <a:ext cx="1205567" cy="973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927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Entrepreneurship &amp; Commercialization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5711"/>
            <a:ext cx="5029200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>
                <a:solidFill>
                  <a:srgbClr val="7B1717"/>
                </a:solidFill>
              </a:rPr>
              <a:t>Clinical Trials Ontario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Provides a </a:t>
            </a:r>
            <a:r>
              <a:rPr lang="en-CA" sz="2000" dirty="0"/>
              <a:t>better </a:t>
            </a:r>
            <a:r>
              <a:rPr lang="en-CA" sz="2000" dirty="0" smtClean="0"/>
              <a:t>approach </a:t>
            </a:r>
            <a:r>
              <a:rPr lang="en-CA" sz="2000" dirty="0"/>
              <a:t>for ethics review and administrative processes for </a:t>
            </a:r>
            <a:r>
              <a:rPr lang="en-CA" sz="2000" dirty="0" smtClean="0"/>
              <a:t>clinical trials</a:t>
            </a:r>
            <a:endParaRPr lang="en-CA" sz="2000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Initiative </a:t>
            </a:r>
            <a:r>
              <a:rPr lang="en-CA" sz="2000" dirty="0"/>
              <a:t>will lead </a:t>
            </a:r>
            <a:r>
              <a:rPr lang="en-CA" sz="2000" dirty="0" smtClean="0"/>
              <a:t>to: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CA" dirty="0"/>
              <a:t>I</a:t>
            </a:r>
            <a:r>
              <a:rPr lang="en-CA" dirty="0" smtClean="0"/>
              <a:t>mproved </a:t>
            </a:r>
            <a:r>
              <a:rPr lang="en-CA" dirty="0"/>
              <a:t>patient recruitment, </a:t>
            </a:r>
            <a:endParaRPr lang="en-CA" dirty="0" smtClean="0"/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CA" dirty="0"/>
              <a:t>S</a:t>
            </a:r>
            <a:r>
              <a:rPr lang="en-CA" dirty="0" smtClean="0"/>
              <a:t>horter </a:t>
            </a:r>
            <a:r>
              <a:rPr lang="en-CA" dirty="0"/>
              <a:t>trial </a:t>
            </a:r>
            <a:r>
              <a:rPr lang="en-CA" dirty="0" smtClean="0"/>
              <a:t>times </a:t>
            </a:r>
            <a:r>
              <a:rPr lang="en-CA" dirty="0"/>
              <a:t>and </a:t>
            </a:r>
            <a:endParaRPr lang="en-CA" dirty="0" smtClean="0"/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CA" dirty="0" smtClean="0"/>
              <a:t>Makes </a:t>
            </a:r>
            <a:r>
              <a:rPr lang="en-CA" dirty="0"/>
              <a:t>Ontario a more attractive destination for industry-sponsored clinical trial </a:t>
            </a:r>
            <a:r>
              <a:rPr lang="en-CA" dirty="0" smtClean="0"/>
              <a:t>investments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36</a:t>
            </a:fld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447800"/>
            <a:ext cx="3463636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623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Entrepreneurship &amp; Commercialization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b="1" dirty="0" smtClean="0">
                <a:solidFill>
                  <a:srgbClr val="7B1717"/>
                </a:solidFill>
              </a:rPr>
              <a:t>Health Technology Exchange (HTX)</a:t>
            </a:r>
          </a:p>
          <a:p>
            <a:pPr lvl="1"/>
            <a:r>
              <a:rPr lang="en-CA" sz="2000" dirty="0" smtClean="0"/>
              <a:t>Provides </a:t>
            </a:r>
            <a:r>
              <a:rPr lang="en-CA" sz="2000" dirty="0"/>
              <a:t>financing to emerging and established Ontario-based </a:t>
            </a:r>
            <a:r>
              <a:rPr lang="en-CA" sz="2000" dirty="0" smtClean="0"/>
              <a:t>companies</a:t>
            </a:r>
          </a:p>
          <a:p>
            <a:pPr lvl="1"/>
            <a:r>
              <a:rPr lang="en-CA" sz="2000" dirty="0" smtClean="0"/>
              <a:t>Develops, produces </a:t>
            </a:r>
            <a:r>
              <a:rPr lang="en-CA" sz="2000" dirty="0"/>
              <a:t>and </a:t>
            </a:r>
            <a:r>
              <a:rPr lang="en-CA" sz="2000" dirty="0" smtClean="0"/>
              <a:t>commercializes </a:t>
            </a:r>
            <a:r>
              <a:rPr lang="en-CA" sz="2000" dirty="0"/>
              <a:t>innovative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000" dirty="0"/>
              <a:t> </a:t>
            </a:r>
            <a:r>
              <a:rPr lang="en-CA" sz="2000" dirty="0" smtClean="0"/>
              <a:t>          market-leading </a:t>
            </a:r>
            <a:r>
              <a:rPr lang="en-CA" sz="2000" dirty="0"/>
              <a:t>advanced health technologies</a:t>
            </a:r>
          </a:p>
          <a:p>
            <a:pPr marL="0" indent="0">
              <a:buNone/>
            </a:pPr>
            <a:endParaRPr lang="en-CA" b="1" dirty="0">
              <a:solidFill>
                <a:srgbClr val="7B171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37</a:t>
            </a:fld>
            <a:endParaRPr lang="en-CA" dirty="0"/>
          </a:p>
        </p:txBody>
      </p:sp>
      <p:pic>
        <p:nvPicPr>
          <p:cNvPr id="6" name="Picture 5" descr="http://rnadiagnostics.com/wp-content/uploads/HTX_LOGO_Resized-Dec_2013_RGB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360" y="4114800"/>
            <a:ext cx="4145280" cy="12074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404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Commercialization Funding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5711"/>
            <a:ext cx="5257800" cy="4525963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600" b="1" dirty="0" smtClean="0">
                <a:solidFill>
                  <a:srgbClr val="7B1717"/>
                </a:solidFill>
              </a:rPr>
              <a:t>Investment </a:t>
            </a:r>
            <a:r>
              <a:rPr lang="en-US" sz="2600" b="1" dirty="0">
                <a:solidFill>
                  <a:srgbClr val="7B1717"/>
                </a:solidFill>
              </a:rPr>
              <a:t>Accelerator Fund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 A </a:t>
            </a:r>
            <a:r>
              <a:rPr lang="en-CA" sz="2000" dirty="0"/>
              <a:t>seed-stage </a:t>
            </a:r>
            <a:r>
              <a:rPr lang="en-CA" sz="2000" dirty="0" smtClean="0"/>
              <a:t>fund- helps companies expand operations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/>
              <a:t>M</a:t>
            </a:r>
            <a:r>
              <a:rPr lang="en-CA" sz="2000" dirty="0" smtClean="0"/>
              <a:t>anaged by MaRS </a:t>
            </a:r>
            <a:endParaRPr lang="en-CA" sz="2000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/>
              <a:t>P</a:t>
            </a:r>
            <a:r>
              <a:rPr lang="en-CA" sz="2000" dirty="0" smtClean="0"/>
              <a:t>rovides up </a:t>
            </a:r>
            <a:r>
              <a:rPr lang="en-CA" sz="2000" dirty="0"/>
              <a:t>to $500,000 in </a:t>
            </a:r>
            <a:r>
              <a:rPr lang="en-CA" sz="2000" dirty="0" smtClean="0"/>
              <a:t>funding to assist companies </a:t>
            </a:r>
            <a:r>
              <a:rPr lang="en-CA" sz="2000" dirty="0"/>
              <a:t>in </a:t>
            </a:r>
            <a:r>
              <a:rPr lang="en-CA" sz="2000" dirty="0" smtClean="0"/>
              <a:t>bringing </a:t>
            </a:r>
            <a:r>
              <a:rPr lang="en-CA" sz="2000" dirty="0"/>
              <a:t>their products and services to </a:t>
            </a:r>
            <a:r>
              <a:rPr lang="en-CA" sz="2000" dirty="0" smtClean="0"/>
              <a:t>market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Over $45 million invested into 92 companies to-date.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H</a:t>
            </a:r>
            <a:r>
              <a:rPr lang="en-US" sz="2000" dirty="0" smtClean="0"/>
              <a:t>elped </a:t>
            </a:r>
            <a:r>
              <a:rPr lang="en-US" sz="2000" dirty="0"/>
              <a:t>companies grow and attract over $</a:t>
            </a:r>
            <a:r>
              <a:rPr lang="en-US" sz="2000" dirty="0" smtClean="0"/>
              <a:t>375 </a:t>
            </a:r>
            <a:r>
              <a:rPr lang="en-US" sz="2000" dirty="0"/>
              <a:t>million in follow-on investment</a:t>
            </a:r>
            <a:r>
              <a:rPr lang="en-CA" sz="2000" dirty="0" smtClean="0"/>
              <a:t>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Created/retained 1300 jobs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38</a:t>
            </a:fld>
            <a:endParaRPr lang="en-CA" dirty="0"/>
          </a:p>
        </p:txBody>
      </p:sp>
      <p:pic>
        <p:nvPicPr>
          <p:cNvPr id="7170" name="Picture 2" descr="Full screen pre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362" y="1371600"/>
            <a:ext cx="28956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72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Commercialization Funding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5711"/>
            <a:ext cx="5486400" cy="4525963"/>
          </a:xfrm>
        </p:spPr>
        <p:txBody>
          <a:bodyPr/>
          <a:lstStyle/>
          <a:p>
            <a:r>
              <a:rPr lang="en-US" b="1" dirty="0">
                <a:solidFill>
                  <a:srgbClr val="7B1717"/>
                </a:solidFill>
              </a:rPr>
              <a:t>Business Acceleration Program </a:t>
            </a:r>
            <a:endParaRPr lang="en-US" b="1" dirty="0" smtClean="0">
              <a:solidFill>
                <a:srgbClr val="7B1717"/>
              </a:solidFill>
            </a:endParaRPr>
          </a:p>
          <a:p>
            <a:pPr lvl="1"/>
            <a:r>
              <a:rPr lang="en-CA" sz="2000" dirty="0"/>
              <a:t>Over $45 million disbursed to date plus $5 million to the youth </a:t>
            </a:r>
            <a:r>
              <a:rPr lang="en-CA" sz="2000" dirty="0" smtClean="0"/>
              <a:t>program</a:t>
            </a:r>
            <a:endParaRPr lang="en-US" sz="2000" b="1" dirty="0"/>
          </a:p>
          <a:p>
            <a:pPr lvl="1">
              <a:spcBef>
                <a:spcPts val="600"/>
              </a:spcBef>
            </a:pPr>
            <a:r>
              <a:rPr lang="en-CA" sz="2000" dirty="0" smtClean="0"/>
              <a:t>Includes:</a:t>
            </a:r>
          </a:p>
          <a:p>
            <a:pPr lvl="2">
              <a:spcBef>
                <a:spcPts val="600"/>
              </a:spcBef>
            </a:pPr>
            <a:r>
              <a:rPr lang="en-CA" dirty="0"/>
              <a:t>M</a:t>
            </a:r>
            <a:r>
              <a:rPr lang="en-CA" dirty="0" smtClean="0"/>
              <a:t>arket intelligence programs</a:t>
            </a:r>
          </a:p>
          <a:p>
            <a:pPr lvl="2">
              <a:spcBef>
                <a:spcPts val="600"/>
              </a:spcBef>
            </a:pPr>
            <a:r>
              <a:rPr lang="en-CA" dirty="0"/>
              <a:t>F</a:t>
            </a:r>
            <a:r>
              <a:rPr lang="en-CA" dirty="0" smtClean="0"/>
              <a:t>unding programs</a:t>
            </a:r>
          </a:p>
          <a:p>
            <a:pPr lvl="2">
              <a:spcBef>
                <a:spcPts val="600"/>
              </a:spcBef>
            </a:pPr>
            <a:r>
              <a:rPr lang="en-CA" dirty="0"/>
              <a:t>A</a:t>
            </a:r>
            <a:r>
              <a:rPr lang="en-CA" dirty="0" smtClean="0"/>
              <a:t>dvisory </a:t>
            </a:r>
            <a:r>
              <a:rPr lang="en-CA" dirty="0"/>
              <a:t>services for technology-based entrepreneurs </a:t>
            </a:r>
            <a:endParaRPr lang="en-CA" dirty="0" smtClean="0"/>
          </a:p>
          <a:p>
            <a:pPr lvl="2">
              <a:spcBef>
                <a:spcPts val="600"/>
              </a:spcBef>
            </a:pPr>
            <a:r>
              <a:rPr lang="en-CA" dirty="0"/>
              <a:t>M</a:t>
            </a:r>
            <a:r>
              <a:rPr lang="en-CA" dirty="0" smtClean="0"/>
              <a:t>anaged </a:t>
            </a:r>
            <a:r>
              <a:rPr lang="en-CA" dirty="0"/>
              <a:t>by MaRS </a:t>
            </a:r>
            <a:endParaRPr lang="en-US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39</a:t>
            </a:fld>
            <a:endParaRPr lang="en-CA" dirty="0"/>
          </a:p>
        </p:txBody>
      </p:sp>
      <p:sp>
        <p:nvSpPr>
          <p:cNvPr id="5" name="AutoShape 2" descr="data:image/jpeg;base64,/9j/4AAQSkZJRgABAQAAAQABAAD/2wCEAAkGBg8QEBAQEA8PEA8QERIPEBAPDw8QEBAQFhAWFRUQFBQYHCYfFxklGhISHy8gIycpLC0sFh4xNTAqNSYrLCkBCQoKDgwOGA8PGiwkHyQwNSwtLCwsKS8sKS0sLCksLCwpLCopLTAsLCksLykpLCwsKSwsLCkpKSwsLSksLC0pLP/AABEIAOEA4QMBIgACEQEDEQH/xAAcAAEAAgMBAQEAAAAAAAAAAAAABQYBBAcDAgj/xABNEAABAwIDAwYGDQoEBwAAAAABAAIDBBEFEiEGMVEHEyJBYXEygZGhscEUIyQlUmJyc3Sys9HwMzVCQ2ODorTD4aOkxPEVFjRTgpLC/8QAGgEBAAMBAQEAAAAAAAAAAAAAAAECAwQFBv/EADIRAAIBAgIHBgUFAQAAAAAAAAABAgMRBCEFEjEyQXHBE1FhgbHwIiMzoeFCYnKR0UP/2gAMAwEAAhEDEQA/AO4oiIAiIgCIiAIiIAiIgCIiAIiIAiIgCIiAIiIAiIgCIiAIiIAiIgCIiAIiIAiIgCIiAIiIAiIgCIiAIiIAiIgCIiAIiIAi8qarjlbnje17bkZmODhcGxFx2r1QWsEREAREQBERAEREAREQBERAEREAREQBERAEREAREQBERAEREAWjjVLLLTyxwSNjlewta9wJDb6E6dl1vKGwDG31b6lwY0UscnNQSC+aUtFpHcMuawB7+Ch9xeKe8uBvYVhrKaGOCPwI2hoJ3uPW49pNye0qvbZYy9hZHEenHac9rxqxh7NNe8Kz1VS2NjpHeCxpcfF1LmlRUuke6R3hPcXH7u7qVJuysjrwkNebnLP/AE6RQVrJ4o5mG7JWNkb3OF/LqthUjkyxS7J6Nx6VNI4xj9i9xOnc6/8A7BXdWhLWVzDE0exqyh/XLh9giIrGAREQBERAEREAREQBERAEREAREQBERAEREAREQBEXy8mxsLm2gva54X6kBrVMkUpkpjIBI6IlzGvDZRG67c46xr1r7w6gjgijhiGWONoY0ddh1niTvJ4lROy+Dyx87UVNvZlU7NLY5hEwaRwNPADznrsFPKFnmaT+H4U7rqRG01FJNDkjkjjOYE86SGvtubcbtbHcdypX/L9aP1mGN+VVyn+mpblJOlN3y+hiqMTllO1z0cNGXZpp/YsOzGy1TFXCp9lULtMs0UEkjyWFoHWOIadeC6GuHYfri9L89B6iu4hKTWdu8rpGEoyg5O913WCIi2PMCIiAIiIAiIgCIiAIiIAiIgCIiAIiIAiIgCIiAKtyUs9VXgvbJFSUJDowSW+yahzfD03saDbtJ7wvraDFZ3TxUNIcs8lpppi3M2npw7V1joXOILQP91YlXabK9NX71/Xj55+7BERWMSjcprrexe+b+mqdE9WzlSdrSfvv6SpkT1zz3j28Kvkx98RguuL0vz0fmZddxXD9mNcYpvnPRA4ruCUOPMz0rvU1+1BERdB5AREQBERAEREAREQBERAEREAREQBERAEREAULtJtB7GayOJnPVc5yU0Hwndb3cGN3k/7j3x/H46OMPcC+R5yQws1kmlO5jR6+pbcMQdzcr4mtmDLa5XPjzAF0YeOq4F7aGyq88kaRWraUll6nrDmytz5Q+wzZSS3NbWxOtr3X2iqO1e3TqKcQNgEhMbZMzpC0aucLWA+Lx61LaSzFOnKpK0S3Iuct5UZrEmni0F/DepHYjlBfiM8sLqdsXNxCXM2Qvvd4blsWjiqqpFuxvPB1YRc2sl4o0OVd3SpPkz+mJUqJ6uHK0/2ykHxJfrMVHjesJ7zPUwi+TH3xZJbGa4zT/LefJTPXb1xHYDXGIf3p/wAu9duV6Gx8zn0t9SC/auoREW55AREQBERAEREAREQBERAEREAREQBERAFGY9j8VIwOcHPkeckMEYvLNIdzGj0ncF543j/MFkUcTp6qW/NQM0uAbGR79zGDrJUgaRjnsldGznWNLWvIBcwOtma11rgGwVb3yRoo6tpTWT+/4PgUkcjopnwtEzGnIXBrnxZwM7Q4d1jZbSIrFG7hck5T3e7x9Hj+vIutrkHKi73w/cRfWesqu6d2j/q+RXQ/onuPoVg5Fx7squynZ9oPuVYz9E9x9CtPIqPdVYf2EX1z9y54b6PYxSthZ80SHK6726lH7KT67fuVGY9XPlfd7oph+xd9p/ZUVr1NR/EymDXyI++JYeTgXxaM8BMf8Jw9a7cuJ8l4vijTwjmP8IHrXbFrQ3XzOHS31o/xXUIiLc8kIiIAiIgCIiAIiIAiIgCIiAIijajHo2ztpmsllmJbnEUZLYWO3SSPNmtHjv2KG0i0YSlsRJKJxWasMjIqaNjGkB8lVLZzGDNrG2MG7nm3XYC6+q3AhNMyWWWV0ceVzKcOyRCRpuJHZdXm+WwJsLKUUZsunGFms/LJf76czFllF4y1sTTldJG12/K57QbdxKsZpN7D2XJavlWrXn2tkEQv1sdK7xkuA8y6w14IuCCOIN1+bw7VYVpNWsepo6lCo5ayva3Ut9Ryt4hEASKWS/UYJG8OsSdqi9q8WfVSU9Q8Na+akhe5rL5QS6Tdck20VZxV2jfH6QpbEz0KL6BT+l59aw1m07nq9hTpzi4q10eBdoe4+hXLkTHuitP7KD6z/uVHc7Q9x9CvXIgPbq8/Ep/TL9yU99EY1WwsuaMcsD/dcA4U9/LK77lRA9Sm2WM+yq6olBuzMI4+HNsu0Ed+rv8AyUMHJN3ky+FpuNKMWXHknF8S7oZT52D1rtS4byT1zWYlZ/6xskLD1BxDXAePJbvIXclvh908nS6tXXJBERbnkhERAEREAREQBFrTNnzHI6MNy6ZmuJzcTY7l8NiqLxkyRZQPbAI3XcfinNp1KLl9Vd6NxFoChmLZGvqX3eRkdHHHG6MX3DffxqobV7S0VORRzxz1T4ukTLK5jXZ25hnc3wtHbiFSU9VXZvRwzrT1IO78O7vztyLjXYzTwOYyWZjHyEBjCem67rCzRra/Wvior6gTtijpXPj6JkndLGyNrSdcrdXOcLbrAdqoMfKzlILqSI2GVpZKQ4N+DfKfUr3s5jYraaOoawxh5eMpIcRleW7x8lVhVjN2TOjEYGrhYqVSGTyvdNX8LP1MzYO587ZnVM+RhaWQMcI4g4DUvyi778CbdiklB7Y7QuoaV07WNkcHsYA4kDpG19N/cuaS8p9c92YTc38RkERZ/ESUnVjTdicNga2LjrJpJZZ/hM7Oi5hsXyiVlVWw00vNujkz5nc3lf0YnPFrG29o6l09Wp1FNXRz4vCTws9Sdr2vkVrlFqpIsOmfG9zHh0QzMcWusZWgi44gkLiJkzG7g1xO8loue8rtPKf+bJ/lQ/bsXD2uXPX3j2dFX7Ftd/RG1szKRidEB0QauEWboLc8NO1eAcvTZn850P0uH7YLXBWS3Ueg186XJdTxxJ2g/HWFMYsejRfQKX6pPrUJXnQfjrCmMZOlH9ApPsr+tFsZFRfHDl1NJztD3FWPYTFHU9JjMrfD5umiaR+i6R8rM3izX8SrBOh7lL7Ofm3Fu2WhH+NIVMNt/ApiUnTUXxkvVEMTqfF6EusHefx1Iqs2ieuE1To5OcYbPZIHtPBzSCPOF+kcMrmzwxTN8GWNsg7MzQbedfmekOrvlFfoXYZ18NovmGehb4d8Dy9MxVlLx9+hOoiLrPnQiIgCIiAIiiKraaFlwMzyOGg8pUNpbTSFOVR2irkuirUm3EQB9qeXcLi3lUVNyjPFwIWZv0emdO8LN1YI6o6PryvaP3RelxXlOi98ZTxZF9mB6lv4jtzWuu7njGBqGxtaB/fxqAxGvlqn89K7M8gNuQ0Gw0G4Bc9SqprVSPYwWAnhpdrKSaatlfw8CDa3pAdVlZcM27qqenZTwvETGFxDuaa55zPLjckkdfUFATss9vd619ugXNG6bse5VcJRjGUU+Oav3kvje29XVwup5Xtewua7NzbWOu11xa1vQq3lWxEzVw7T6V9Pi0PcibauyJRhTnqwSS8MiQ2IxBlPWwTyXEbOcLrWvrC9osOvVwXRn8qsQcbUk5jG592A9+XcPKuQwsuPEvsstdWjOcI2izCth8PiKutVjfhta4+B0jazbulrqGpgiErZQ2KQh7W2ytqIgdWuPwguYgLfoI9Kn5gfzMC1zGrOTlZsypUadByhT2X6I+tlx75UP0qH7YLVspDZdnvlRfSoftQtQsT9KDfzpeXU0q3d+OIUxjY/6X6BR/YNUVWN0/HFTGON1pvoNH/LMUrYyJv5keXUinbipfZ8+9uKds9EP45SolwUtgY97MR7aqjHfbnSphtZTEbsf5L1Rij2cL6Gsr3SZI6YsaxuTNz0jrDIDcZfDj1sfC7FFzwOY2NxFxI3MLa2F7arqe0Wx9UMGpqOmizyCRk1S0Oa1xNnPcBcjNZ5aO5oVFxLDpS2FjYpHFsYaQ1jjZ19QbdatOOqthhhq6qyd5WV33bPyR1RhRgZA/MHNqYhUNIBFruLXRntaWkFd02Ad72UfzQHkcQuc12z0/8AwOCSWJzJKSaQtDrZjTSvBJt1dNw38CuhcnZ97KT5Dh5JXhaUVaXkcekanaUb3vaVvXoWRFhZXUeCEREAREQBQtTsrC65DntJ7QR51NIoaT2lozlHdZUKzYd36qRtuDwQb94UJVbCVYzSBrHEfotddzu4LpSKjpRZ1wx1aHE4niWFzNaQ+GVnyo3/AHKPjjIFnNc09Qc0tJHGx6l3qy067B6ef8rDHJYWBexpIHAHeFk6HFM7oaWlbVlHI4DiLg17Cd1vWtssXVazk5w6S/tTmni2Rxt3B1wFF1PJc39VVOHASxNd52kehZ9hJHYtKUpWvdHMYR03D4x9JXu9uh7laankqrGP5xkkcpuSWNdk3/KUdWbLVsV89LNbixvOjysus+zklsOxY2jUldSK5Rj0fcveRmh7l5U9PLG4tlYY9NM2hO5bEvgnuPoVWrI2hNOV0759T7w8aVHzP+ohXgWLOG1rCZxfUxZRodXc9E63ka4+JfRU8EUTvKXMbOaYhSdlRH9qvAtXvs+Pd9L9Ij+0XiSp/SjL/tPy6mlWD8eNS2ODpQfQqP8AlI1GVP48qkMYfd0XZS0g/wArGpW6xL6seXUjiFe+SrBW1MM7XmzY6umnItfPzYe4N7rkeRUQldG5JcWgiiq+ckawmRjgCdS0R9XHerUt6xhpBtUNZe9h0DGsXbAw/DIIb2Gy5vhc2cku1cXOJI06WbVb2JYt7IeHXOXMcjewnee1RcTGxTOy6B2U27eK7j5U6JhcDaikkgeOg9r4nfJc3+6bE0ElPQwQytLZI+cY4HsnfZ3cRYjsKiqbHHQsaxo1JzE2vpYC3mVlwvEROzMNCNHD1qLZ3NFUeo4cL39f9NxZBWF5zTtYLuICkoeyLXp6xj/BddbAQgIiIAiIgCIiAwiyiAwWrGVfSILnxkWMi9FhCbmtUUkcgtIxjxwe1rx51D1WxGHSeFSxi/8A280XmYQFYCFgtVWkzSNSUdjsUuu5MKN+sbpIXDcW5HDxgjXyqEquSqcfkqqJ/ZJG+Pzgu9C6dkWDGqumntOini6tPdkcZfyZ4hA8TsIdIx2doicOiQbgi+pPeAoGrwypi/K088fa+J4HltZfoIxrzc1UdJWsjpp6QmpOUs7n5/osIdUNcQbBummtyt+twOWR4yDotjiju7TwIWs/+V2iTDYXamNt+IAB8dlWKzB4s7rE27DZFSVrET0hU19dcjlGJ4fJC1wc39E2I1B04qUwGQMpmAMzFz7usLknd+O5XSfB2uBaSS06HQHRacGz7InXjOVpvcE31PWFMKWrK5XE4916Sptcbs1KSZh3AdDTtubXW02mZLMHA+DY/wBkjwZ7HOIaJA65GXfm6tFmio5styMjr7jx6wtjzBUYi9sgBFuPAjqVgwbFDH02i9x0m8VGCmEnhtIcBv6l9wQhhtY+VAWcbTAtPQs63R1Fr9qg5q173dIm+/sWvJREm7T5SjZANHHUICZwmpDXAHrVpCpNKBcFqtuHSOLBmvcIDaREQBERAEREAREQBERAEREAWLLKIDCxZfSxZCTFlghfSILnkYlDYzhbi0c0Dv6SnrJZRYNlJGFT38Fyw/Bpz+rd5Fd7IpIKZHhM43Mdf0LyNBK2+e+uvarxZa1VRB5uSgKaYHN3E6edfTHE8bq2jDWdi9fYMXwG+RAVAZgfAPkW/R0DZCA9uh7Nyshhb8Eadiy2Jo3ABAR9NgTGG4JPDRSawsoAiIgCIiAIiIAiIgCIiAIiIAiIgCIiAIiIAiIgCIiAIiIAiIgCIiAIiIAiIgCIiAIiIAiIgCIiAIiIAiIgCIiAIiIAiIgCIiAIiIAiIgCIiAIiIAiIg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4099" name="Picture 3" descr="C:\Users\RobinsonJo1\AppData\Local\Microsoft\Windows\Temporary Internet Files\Content.IE5\U1KQHMUE\MP900448291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90800"/>
            <a:ext cx="3153528" cy="212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8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Research </a:t>
            </a:r>
            <a:r>
              <a:rPr lang="en-US" dirty="0"/>
              <a:t>Institutions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CA" b="1" dirty="0" smtClean="0">
                <a:solidFill>
                  <a:srgbClr val="7B1717"/>
                </a:solidFill>
              </a:rPr>
              <a:t>24 Research Hospitals in Ontario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St. Josephs Health Care, London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The Ottawa Hospital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Hamilton Health Sciences 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University Health Network (UHN)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CA" dirty="0" smtClean="0"/>
              <a:t>Princess Margaret Cancer Centre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CA" dirty="0" smtClean="0"/>
              <a:t>Toronto General Hospital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CA" dirty="0" smtClean="0"/>
              <a:t>Toronto Rehabilitation Institute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CA" dirty="0" smtClean="0"/>
              <a:t>Toronto Western Hospital  </a:t>
            </a:r>
            <a:endParaRPr lang="en-CA" dirty="0"/>
          </a:p>
          <a:p>
            <a:pPr marL="914400" lvl="2" indent="0">
              <a:buNone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4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295" y="1394010"/>
            <a:ext cx="2743200" cy="4130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752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2330938">
            <a:off x="6908948" y="1369166"/>
            <a:ext cx="1721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51B0CE"/>
                </a:solidFill>
                <a:latin typeface="Broadway" panose="04040905080B02020502" pitchFamily="82" charset="0"/>
              </a:rPr>
              <a:t>Ta  x</a:t>
            </a:r>
            <a:endParaRPr lang="en-CA" sz="4400" dirty="0">
              <a:solidFill>
                <a:srgbClr val="51B0CE"/>
              </a:solidFill>
              <a:latin typeface="Broadway" panose="04040905080B02020502" pitchFamily="8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Commercialization Funding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5711"/>
            <a:ext cx="8153400" cy="4525963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600" b="1" dirty="0">
                <a:solidFill>
                  <a:srgbClr val="7B1717"/>
                </a:solidFill>
              </a:rPr>
              <a:t>Ontario R&amp;D tax Incentive Program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200" dirty="0"/>
              <a:t>Available to qualified businesses of </a:t>
            </a:r>
            <a:r>
              <a:rPr lang="en-CA" sz="2200" dirty="0" smtClean="0"/>
              <a:t>all sizes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200" dirty="0" smtClean="0"/>
              <a:t>The </a:t>
            </a:r>
            <a:r>
              <a:rPr lang="en-CA" sz="2200" dirty="0"/>
              <a:t>greatest cost advantage for R&amp;D in the G7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CA" sz="2600" b="1" dirty="0">
                <a:solidFill>
                  <a:srgbClr val="7B1717"/>
                </a:solidFill>
              </a:rPr>
              <a:t>Ontario Tax Exemption for Commercialization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200" dirty="0"/>
              <a:t>Tax refund available to eligible start-ups incorporated between March 2008 and March 2012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200" dirty="0" smtClean="0"/>
              <a:t>Focus on commercializing </a:t>
            </a:r>
            <a:r>
              <a:rPr lang="en-CA" sz="2200" dirty="0"/>
              <a:t>intellectual property developed at Canadian universities and colleges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200" dirty="0"/>
              <a:t>Refunds available for first 10 taxation years for start-ups </a:t>
            </a:r>
            <a:endParaRPr lang="en-CA" sz="2200" dirty="0" smtClean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200" dirty="0" smtClean="0"/>
              <a:t>Applied to: advanced </a:t>
            </a:r>
            <a:r>
              <a:rPr lang="en-CA" sz="2200" dirty="0"/>
              <a:t>health, </a:t>
            </a:r>
            <a:r>
              <a:rPr lang="en-CA" sz="2200" dirty="0" err="1" smtClean="0"/>
              <a:t>bioeconomy</a:t>
            </a:r>
            <a:r>
              <a:rPr lang="en-CA" sz="2200" dirty="0"/>
              <a:t>,</a:t>
            </a:r>
            <a:r>
              <a:rPr lang="en-CA" sz="2200" dirty="0" smtClean="0"/>
              <a:t> </a:t>
            </a:r>
            <a:r>
              <a:rPr lang="en-CA" sz="2200" dirty="0"/>
              <a:t>telecommunications, computer or digital technologies production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40</a:t>
            </a:fld>
            <a:endParaRPr lang="en-CA" dirty="0"/>
          </a:p>
        </p:txBody>
      </p:sp>
      <p:pic>
        <p:nvPicPr>
          <p:cNvPr id="5127" name="Picture 7" descr="C:\Users\RobinsonJo1\AppData\Local\Microsoft\Windows\Temporary Internet Files\Content.IE5\UKHZHLWA\MC900340338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257" y="1028285"/>
            <a:ext cx="1690697" cy="156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35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Venture Capital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5711"/>
            <a:ext cx="5181600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7B1717"/>
                </a:solidFill>
              </a:rPr>
              <a:t>Ontario Venture Capital Fund </a:t>
            </a:r>
            <a:endParaRPr lang="en-US" b="1" dirty="0" smtClean="0">
              <a:solidFill>
                <a:srgbClr val="7B1717"/>
              </a:solidFill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$205 million </a:t>
            </a:r>
            <a:r>
              <a:rPr lang="en-CA" sz="2000" dirty="0"/>
              <a:t>fund managed by </a:t>
            </a:r>
            <a:r>
              <a:rPr lang="en-CA" sz="2000" dirty="0" err="1"/>
              <a:t>Northleaf</a:t>
            </a:r>
            <a:r>
              <a:rPr lang="en-CA" sz="2000" dirty="0"/>
              <a:t> Capital Partners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/>
              <a:t>I</a:t>
            </a:r>
            <a:r>
              <a:rPr lang="en-CA" sz="2000" dirty="0" smtClean="0"/>
              <a:t>ncludes </a:t>
            </a:r>
            <a:r>
              <a:rPr lang="en-CA" sz="2000" dirty="0"/>
              <a:t>$90 million from the </a:t>
            </a:r>
            <a:r>
              <a:rPr lang="en-CA" sz="2000" dirty="0" smtClean="0"/>
              <a:t>province that invests in </a:t>
            </a:r>
            <a:r>
              <a:rPr lang="en-CA" sz="2000" dirty="0"/>
              <a:t>Ontario venture capital and growth equity funds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Supports </a:t>
            </a:r>
            <a:r>
              <a:rPr lang="en-CA" sz="2000" dirty="0"/>
              <a:t>innovative, high growth companies</a:t>
            </a:r>
            <a:endParaRPr lang="en-US" sz="2000" dirty="0" smtClean="0"/>
          </a:p>
          <a:p>
            <a:pPr marL="0" indent="0">
              <a:buNone/>
            </a:pPr>
            <a:endParaRPr lang="en-US" dirty="0">
              <a:solidFill>
                <a:srgbClr val="7B1717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7B1717"/>
              </a:solidFill>
            </a:endParaRPr>
          </a:p>
          <a:p>
            <a:endParaRPr lang="en-CA" dirty="0">
              <a:solidFill>
                <a:srgbClr val="7B171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41</a:t>
            </a:fld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752600"/>
            <a:ext cx="3124200" cy="2083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354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Venture Capital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5711"/>
            <a:ext cx="5334000" cy="445928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7B1717"/>
                </a:solidFill>
              </a:rPr>
              <a:t>Innovation Demonstration Fund</a:t>
            </a:r>
          </a:p>
          <a:p>
            <a:pPr lvl="1">
              <a:spcBef>
                <a:spcPts val="600"/>
              </a:spcBef>
            </a:pPr>
            <a:r>
              <a:rPr lang="en-CA" sz="2000" dirty="0"/>
              <a:t>Helps companies develop promising </a:t>
            </a:r>
            <a:r>
              <a:rPr lang="en-CA" sz="2000" dirty="0" smtClean="0"/>
              <a:t>green technologies </a:t>
            </a:r>
            <a:r>
              <a:rPr lang="en-CA" sz="2000" dirty="0"/>
              <a:t>and get them to market </a:t>
            </a:r>
            <a:endParaRPr lang="en-CA" sz="2000" dirty="0" smtClean="0"/>
          </a:p>
          <a:p>
            <a:pPr lvl="1">
              <a:spcBef>
                <a:spcPts val="600"/>
              </a:spcBef>
            </a:pPr>
            <a:r>
              <a:rPr lang="en-CA" sz="2000" dirty="0" smtClean="0"/>
              <a:t>Focus on pilot-scale </a:t>
            </a:r>
            <a:r>
              <a:rPr lang="en-CA" sz="2000" dirty="0"/>
              <a:t>technology demonstration </a:t>
            </a:r>
            <a:r>
              <a:rPr lang="en-CA" sz="2000" dirty="0" smtClean="0"/>
              <a:t>projects</a:t>
            </a:r>
          </a:p>
          <a:p>
            <a:pPr lvl="1"/>
            <a:r>
              <a:rPr lang="en-CA" sz="2000" dirty="0" smtClean="0"/>
              <a:t>Invested $98 million to-date</a:t>
            </a:r>
          </a:p>
          <a:p>
            <a:pPr lvl="1"/>
            <a:r>
              <a:rPr lang="en-CA" sz="2000" dirty="0" smtClean="0"/>
              <a:t>Attracted </a:t>
            </a:r>
            <a:r>
              <a:rPr lang="en-CA" sz="2000" dirty="0"/>
              <a:t>$</a:t>
            </a:r>
            <a:r>
              <a:rPr lang="en-CA" sz="2000" dirty="0" smtClean="0"/>
              <a:t>249 </a:t>
            </a:r>
            <a:r>
              <a:rPr lang="en-CA" sz="2000" dirty="0"/>
              <a:t>million in further </a:t>
            </a:r>
            <a:r>
              <a:rPr lang="en-CA" sz="2000" dirty="0" smtClean="0"/>
              <a:t>investments</a:t>
            </a:r>
            <a:endParaRPr lang="en-US" sz="2000" dirty="0" smtClean="0"/>
          </a:p>
          <a:p>
            <a:pPr lvl="1"/>
            <a:r>
              <a:rPr lang="en-CA" sz="2000" dirty="0" smtClean="0"/>
              <a:t>1200 high value jobs created</a:t>
            </a:r>
          </a:p>
          <a:p>
            <a:pPr lvl="1"/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42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126" y="3200400"/>
            <a:ext cx="3318018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21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Venture Capital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5711"/>
            <a:ext cx="5181600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dirty="0" err="1" smtClean="0">
                <a:solidFill>
                  <a:srgbClr val="7B1717"/>
                </a:solidFill>
              </a:rPr>
              <a:t>Northleaf</a:t>
            </a:r>
            <a:r>
              <a:rPr lang="en-US" b="1" dirty="0" smtClean="0">
                <a:solidFill>
                  <a:srgbClr val="7B1717"/>
                </a:solidFill>
              </a:rPr>
              <a:t> </a:t>
            </a:r>
            <a:r>
              <a:rPr lang="en-US" b="1" dirty="0">
                <a:solidFill>
                  <a:srgbClr val="7B1717"/>
                </a:solidFill>
              </a:rPr>
              <a:t>Venture Catalyst </a:t>
            </a:r>
            <a:r>
              <a:rPr lang="en-US" b="1" dirty="0" smtClean="0">
                <a:solidFill>
                  <a:srgbClr val="7B1717"/>
                </a:solidFill>
              </a:rPr>
              <a:t>Fund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Partnership </a:t>
            </a:r>
            <a:r>
              <a:rPr lang="en-CA" sz="2000" dirty="0"/>
              <a:t>between Ontario, the Government of Canada and private </a:t>
            </a:r>
            <a:r>
              <a:rPr lang="en-CA" sz="2000" dirty="0" smtClean="0"/>
              <a:t>investors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Ontario </a:t>
            </a:r>
            <a:r>
              <a:rPr lang="en-CA" sz="2000" dirty="0"/>
              <a:t>and the federal government have </a:t>
            </a:r>
            <a:r>
              <a:rPr lang="en-CA" sz="2000" dirty="0" smtClean="0"/>
              <a:t>each </a:t>
            </a:r>
            <a:r>
              <a:rPr lang="en-CA" sz="2000" dirty="0"/>
              <a:t>committed up to $50 million to the fund </a:t>
            </a:r>
            <a:r>
              <a:rPr lang="en-CA" sz="2000" dirty="0" smtClean="0"/>
              <a:t>which </a:t>
            </a:r>
            <a:r>
              <a:rPr lang="en-CA" sz="2000" dirty="0"/>
              <a:t>has a current value of </a:t>
            </a:r>
            <a:r>
              <a:rPr lang="en-CA" sz="2000" dirty="0" smtClean="0"/>
              <a:t>over $233 million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/>
              <a:t>M</a:t>
            </a:r>
            <a:r>
              <a:rPr lang="en-CA" sz="2000" dirty="0" smtClean="0"/>
              <a:t>akes </a:t>
            </a:r>
            <a:r>
              <a:rPr lang="en-CA" sz="2000" dirty="0"/>
              <a:t>investments in other venture capital funds and also makes direct investments into </a:t>
            </a:r>
            <a:r>
              <a:rPr lang="en-CA" sz="2000" dirty="0" smtClean="0"/>
              <a:t>companies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43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635" y="1905000"/>
            <a:ext cx="3121152" cy="2340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538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Venture Capital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5711"/>
            <a:ext cx="8229600" cy="4840289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CA" sz="2600" b="1" dirty="0" smtClean="0">
                <a:solidFill>
                  <a:srgbClr val="7B1717"/>
                </a:solidFill>
              </a:rPr>
              <a:t>Ontario Emerging Technologies Fund </a:t>
            </a:r>
            <a:endParaRPr lang="en-CA" sz="2600" dirty="0" smtClean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200" dirty="0" smtClean="0"/>
              <a:t>$</a:t>
            </a:r>
            <a:r>
              <a:rPr lang="en-CA" sz="2200" dirty="0"/>
              <a:t>250 million fund </a:t>
            </a:r>
            <a:r>
              <a:rPr lang="en-CA" sz="2200" dirty="0" smtClean="0"/>
              <a:t>co-invests </a:t>
            </a:r>
            <a:r>
              <a:rPr lang="en-CA" sz="2200" dirty="0"/>
              <a:t>alongside q</a:t>
            </a:r>
            <a:r>
              <a:rPr lang="en-CA" sz="2200" dirty="0" smtClean="0"/>
              <a:t>ualified </a:t>
            </a:r>
            <a:r>
              <a:rPr lang="en-CA" sz="2200" dirty="0"/>
              <a:t>i</a:t>
            </a:r>
            <a:r>
              <a:rPr lang="en-CA" sz="2200" dirty="0" smtClean="0"/>
              <a:t>nvestors </a:t>
            </a:r>
            <a:r>
              <a:rPr lang="en-CA" sz="2200" dirty="0"/>
              <a:t>into innovative, high-growth, </a:t>
            </a:r>
            <a:r>
              <a:rPr lang="en-CA" sz="2200" dirty="0" smtClean="0"/>
              <a:t>private </a:t>
            </a:r>
            <a:r>
              <a:rPr lang="en-CA" sz="2200" dirty="0"/>
              <a:t>Ontario </a:t>
            </a:r>
            <a:r>
              <a:rPr lang="en-CA" sz="2200" dirty="0" smtClean="0"/>
              <a:t>companies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200" dirty="0"/>
              <a:t>M</a:t>
            </a:r>
            <a:r>
              <a:rPr lang="en-CA" sz="2200" dirty="0" smtClean="0"/>
              <a:t>anaged </a:t>
            </a:r>
            <a:r>
              <a:rPr lang="en-CA" sz="2200" dirty="0"/>
              <a:t>by the Ontario Capital Growth </a:t>
            </a:r>
            <a:r>
              <a:rPr lang="en-CA" sz="2200" dirty="0" smtClean="0"/>
              <a:t>Corporation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200" dirty="0"/>
              <a:t>D</a:t>
            </a:r>
            <a:r>
              <a:rPr lang="en-CA" sz="2200" dirty="0" smtClean="0"/>
              <a:t>esigned </a:t>
            </a:r>
            <a:r>
              <a:rPr lang="en-CA" sz="2200" dirty="0"/>
              <a:t>to respond to the challenges faced in raising capital by innovative, private, Ontario-based </a:t>
            </a:r>
            <a:r>
              <a:rPr lang="en-CA" sz="2200" dirty="0" smtClean="0"/>
              <a:t>companies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200" dirty="0"/>
              <a:t>R</a:t>
            </a:r>
            <a:r>
              <a:rPr lang="en-CA" sz="2200" dirty="0" smtClean="0"/>
              <a:t>einvests any </a:t>
            </a:r>
            <a:r>
              <a:rPr lang="en-CA" sz="2200" dirty="0"/>
              <a:t>returns from its investments</a:t>
            </a:r>
            <a:endParaRPr lang="en-CA" sz="2200" dirty="0" smtClean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CA" sz="2200" dirty="0" smtClean="0"/>
              <a:t>Sector Focus: </a:t>
            </a:r>
          </a:p>
          <a:p>
            <a:pPr lvl="2">
              <a:spcBef>
                <a:spcPts val="0"/>
              </a:spcBef>
            </a:pPr>
            <a:r>
              <a:rPr lang="en-CA" sz="2200" dirty="0" smtClean="0"/>
              <a:t>clean tech </a:t>
            </a:r>
          </a:p>
          <a:p>
            <a:pPr lvl="2">
              <a:spcBef>
                <a:spcPts val="0"/>
              </a:spcBef>
            </a:pPr>
            <a:r>
              <a:rPr lang="en-CA" sz="2200" dirty="0" smtClean="0"/>
              <a:t>life </a:t>
            </a:r>
            <a:r>
              <a:rPr lang="en-CA" sz="2200" dirty="0"/>
              <a:t>sciences </a:t>
            </a:r>
            <a:endParaRPr lang="en-CA" sz="2200" dirty="0" smtClean="0"/>
          </a:p>
          <a:p>
            <a:pPr lvl="2">
              <a:spcBef>
                <a:spcPts val="0"/>
              </a:spcBef>
            </a:pPr>
            <a:r>
              <a:rPr lang="en-CA" sz="2200" dirty="0" smtClean="0"/>
              <a:t>advanced </a:t>
            </a:r>
            <a:r>
              <a:rPr lang="en-CA" sz="2200" dirty="0"/>
              <a:t>health </a:t>
            </a:r>
            <a:r>
              <a:rPr lang="en-CA" sz="2200" dirty="0" smtClean="0"/>
              <a:t>technologies</a:t>
            </a:r>
          </a:p>
          <a:p>
            <a:pPr lvl="2">
              <a:spcBef>
                <a:spcPts val="0"/>
              </a:spcBef>
            </a:pPr>
            <a:r>
              <a:rPr lang="en-CA" sz="2200" dirty="0" smtClean="0"/>
              <a:t>digital media</a:t>
            </a:r>
          </a:p>
          <a:p>
            <a:pPr lvl="2">
              <a:spcBef>
                <a:spcPts val="0"/>
              </a:spcBef>
            </a:pPr>
            <a:r>
              <a:rPr lang="en-CA" sz="2200" dirty="0" smtClean="0"/>
              <a:t>ICT</a:t>
            </a:r>
            <a:endParaRPr lang="en-CA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44</a:t>
            </a:fld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429001"/>
            <a:ext cx="2185137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023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Venture Capital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CA" b="1" dirty="0" smtClean="0">
                <a:solidFill>
                  <a:srgbClr val="7B1717"/>
                </a:solidFill>
              </a:rPr>
              <a:t>Ontario Capital Growth Corporation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CA" sz="2000" dirty="0" smtClean="0"/>
              <a:t>Manages the interest of the Government of Ontario in the limited partnership with the Ontario Venture Capital Fund LP (OVCF) such as:</a:t>
            </a:r>
          </a:p>
          <a:p>
            <a:pPr lvl="2">
              <a:spcBef>
                <a:spcPts val="600"/>
              </a:spcBef>
              <a:spcAft>
                <a:spcPts val="1200"/>
              </a:spcAft>
            </a:pPr>
            <a:r>
              <a:rPr lang="en-CA" dirty="0" smtClean="0"/>
              <a:t>Ontario Venture Capital Fund</a:t>
            </a:r>
          </a:p>
          <a:p>
            <a:pPr lvl="2">
              <a:spcBef>
                <a:spcPts val="600"/>
              </a:spcBef>
              <a:spcAft>
                <a:spcPts val="1200"/>
              </a:spcAft>
            </a:pPr>
            <a:r>
              <a:rPr lang="en-CA" dirty="0" err="1" smtClean="0"/>
              <a:t>Northleaf</a:t>
            </a:r>
            <a:r>
              <a:rPr lang="en-CA" dirty="0" smtClean="0"/>
              <a:t> Venture Catalyst Fund</a:t>
            </a:r>
          </a:p>
          <a:p>
            <a:pPr lvl="2">
              <a:spcBef>
                <a:spcPts val="600"/>
              </a:spcBef>
              <a:spcAft>
                <a:spcPts val="1200"/>
              </a:spcAft>
            </a:pPr>
            <a:r>
              <a:rPr lang="en-CA" dirty="0" smtClean="0"/>
              <a:t>Ontario Emerging Technologies Fund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45</a:t>
            </a:fld>
            <a:endParaRPr lang="en-CA" dirty="0"/>
          </a:p>
        </p:txBody>
      </p:sp>
      <p:pic>
        <p:nvPicPr>
          <p:cNvPr id="3074" name="Picture 2" descr="C:\Users\RobinsonJo1\AppData\Local\Microsoft\Windows\Temporary Internet Files\Content.IE5\86SA396D\MC900390690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9" y="2819400"/>
            <a:ext cx="2213153" cy="289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63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Venture Capital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5711"/>
            <a:ext cx="4953000" cy="452596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7B1717"/>
                </a:solidFill>
              </a:rPr>
              <a:t>Angel Network </a:t>
            </a:r>
            <a:r>
              <a:rPr lang="en-US" b="1" dirty="0" smtClean="0">
                <a:solidFill>
                  <a:srgbClr val="7B1717"/>
                </a:solidFill>
              </a:rPr>
              <a:t>Program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Connects </a:t>
            </a:r>
            <a:r>
              <a:rPr lang="en-CA" sz="2000" dirty="0"/>
              <a:t>high-potential entrepreneurs with angel investors </a:t>
            </a:r>
            <a:endParaRPr lang="en-CA" sz="2000" dirty="0" smtClean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Provides </a:t>
            </a:r>
            <a:r>
              <a:rPr lang="en-CA" sz="2000" dirty="0"/>
              <a:t>both capital and business experience to promising start-up companies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46</a:t>
            </a:fld>
            <a:endParaRPr lang="en-CA" dirty="0"/>
          </a:p>
        </p:txBody>
      </p:sp>
      <p:pic>
        <p:nvPicPr>
          <p:cNvPr id="4101" name="Picture 5" descr="C:\Users\RobinsonJo1\AppData\Local\Microsoft\Windows\Temporary Internet Files\Content.IE5\UKHZHLWA\MC900445034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371600"/>
            <a:ext cx="3059853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72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International Collaboration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5711"/>
            <a:ext cx="6019800" cy="45259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CA" b="1" dirty="0">
                <a:solidFill>
                  <a:srgbClr val="7B1717"/>
                </a:solidFill>
              </a:rPr>
              <a:t>International </a:t>
            </a:r>
            <a:r>
              <a:rPr lang="en-CA" b="1" dirty="0" smtClean="0">
                <a:solidFill>
                  <a:srgbClr val="7B1717"/>
                </a:solidFill>
              </a:rPr>
              <a:t>Research Collaboration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/>
              <a:t>Ontario has Memorandums of Understanding with </a:t>
            </a:r>
            <a:r>
              <a:rPr lang="en-CA" sz="2000" b="1" dirty="0"/>
              <a:t>Israel</a:t>
            </a:r>
            <a:r>
              <a:rPr lang="en-CA" sz="2000" dirty="0"/>
              <a:t>, </a:t>
            </a:r>
            <a:r>
              <a:rPr lang="en-CA" sz="2000" b="1" dirty="0"/>
              <a:t>Germany</a:t>
            </a:r>
            <a:r>
              <a:rPr lang="en-CA" sz="2000" dirty="0"/>
              <a:t>, </a:t>
            </a:r>
            <a:r>
              <a:rPr lang="en-CA" sz="2000" b="1" dirty="0"/>
              <a:t>India</a:t>
            </a:r>
            <a:r>
              <a:rPr lang="en-CA" sz="2000" dirty="0"/>
              <a:t>, </a:t>
            </a:r>
            <a:r>
              <a:rPr lang="en-CA" sz="2000" b="1" dirty="0"/>
              <a:t>Singapore</a:t>
            </a:r>
            <a:r>
              <a:rPr lang="en-CA" sz="2000" dirty="0"/>
              <a:t> and </a:t>
            </a:r>
            <a:r>
              <a:rPr lang="en-CA" sz="2000" b="1" dirty="0" smtClean="0"/>
              <a:t>China</a:t>
            </a:r>
            <a:endParaRPr lang="en-CA" sz="2000" dirty="0" smtClean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Building </a:t>
            </a:r>
            <a:r>
              <a:rPr lang="en-CA" sz="2000" dirty="0"/>
              <a:t>international </a:t>
            </a:r>
            <a:r>
              <a:rPr lang="en-CA" sz="2000" dirty="0" smtClean="0"/>
              <a:t>collaboration is </a:t>
            </a:r>
            <a:r>
              <a:rPr lang="en-CA" sz="2000" dirty="0"/>
              <a:t>key </a:t>
            </a:r>
            <a:r>
              <a:rPr lang="en-CA" sz="2000" dirty="0" smtClean="0"/>
              <a:t>for Ontario to remain competitive.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Establishing </a:t>
            </a:r>
            <a:r>
              <a:rPr lang="en-CA" sz="2000" dirty="0"/>
              <a:t>formal ties with foreign governments </a:t>
            </a:r>
            <a:endParaRPr lang="en-CA" sz="2000" dirty="0" smtClean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/>
              <a:t>E</a:t>
            </a:r>
            <a:r>
              <a:rPr lang="en-CA" sz="2000" dirty="0" smtClean="0"/>
              <a:t>xchange </a:t>
            </a:r>
            <a:r>
              <a:rPr lang="en-CA" sz="2000" dirty="0"/>
              <a:t>information on areas of mutual interest, profile areas of expertise </a:t>
            </a:r>
            <a:endParaRPr lang="en-CA" sz="2000" dirty="0" smtClean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/>
              <a:t>E</a:t>
            </a:r>
            <a:r>
              <a:rPr lang="en-CA" sz="2000" dirty="0" smtClean="0"/>
              <a:t>stablish </a:t>
            </a:r>
            <a:r>
              <a:rPr lang="en-CA" sz="2000" dirty="0"/>
              <a:t>contacts with local stakeholders within the research </a:t>
            </a:r>
            <a:r>
              <a:rPr lang="en-CA" sz="2000" dirty="0" smtClean="0"/>
              <a:t>community </a:t>
            </a:r>
          </a:p>
          <a:p>
            <a:pPr marL="0" indent="0">
              <a:buNone/>
            </a:pPr>
            <a:endParaRPr lang="en-CA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47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209800"/>
            <a:ext cx="2590800" cy="245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3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Provincial Collaboration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5711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CA" b="1" dirty="0" smtClean="0">
                <a:solidFill>
                  <a:srgbClr val="7B1717"/>
                </a:solidFill>
              </a:rPr>
              <a:t>Ontario-Québec </a:t>
            </a:r>
            <a:r>
              <a:rPr lang="en-CA" b="1" dirty="0">
                <a:solidFill>
                  <a:srgbClr val="7B1717"/>
                </a:solidFill>
              </a:rPr>
              <a:t>Life Sciences </a:t>
            </a:r>
            <a:r>
              <a:rPr lang="en-CA" b="1" dirty="0" smtClean="0">
                <a:solidFill>
                  <a:srgbClr val="7B1717"/>
                </a:solidFill>
              </a:rPr>
              <a:t>Corridor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/>
              <a:t>S</a:t>
            </a:r>
            <a:r>
              <a:rPr lang="en-CA" sz="2000" dirty="0" smtClean="0"/>
              <a:t>upports </a:t>
            </a:r>
            <a:r>
              <a:rPr lang="en-CA" sz="2000" dirty="0"/>
              <a:t>industry-academic </a:t>
            </a:r>
            <a:r>
              <a:rPr lang="en-CA" sz="2000" dirty="0" smtClean="0"/>
              <a:t>collaborations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Focus on innovative </a:t>
            </a:r>
            <a:r>
              <a:rPr lang="en-CA" sz="2000" dirty="0"/>
              <a:t>tools and technologies to improve and accelerate the drug discovery process</a:t>
            </a:r>
          </a:p>
          <a:p>
            <a:endParaRPr lang="en-CA" b="1" dirty="0">
              <a:solidFill>
                <a:srgbClr val="7B171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48</a:t>
            </a:fld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078" y="3371088"/>
            <a:ext cx="2041133" cy="136245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79" y="4200144"/>
            <a:ext cx="2381321" cy="136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5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Provincial Collaboration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5711"/>
            <a:ext cx="5791200" cy="452596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CA" b="1" dirty="0">
                <a:solidFill>
                  <a:srgbClr val="7B1717"/>
                </a:solidFill>
              </a:rPr>
              <a:t>Alberta Innovates Technology </a:t>
            </a:r>
            <a:r>
              <a:rPr lang="en-CA" b="1" dirty="0" smtClean="0">
                <a:solidFill>
                  <a:srgbClr val="7B1717"/>
                </a:solidFill>
              </a:rPr>
              <a:t>Futures — </a:t>
            </a:r>
            <a:r>
              <a:rPr lang="en-CA" b="1" dirty="0">
                <a:solidFill>
                  <a:srgbClr val="7B1717"/>
                </a:solidFill>
              </a:rPr>
              <a:t>OCE partnership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/>
              <a:t>Draws on academic expertise to address challenges faced by industry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/>
              <a:t>Both provinces are providing up to $4 million with up to $4 million matched by industry partners in both provinces.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49</a:t>
            </a:fld>
            <a:endParaRPr lang="en-CA" dirty="0"/>
          </a:p>
        </p:txBody>
      </p:sp>
      <p:pic>
        <p:nvPicPr>
          <p:cNvPr id="5126" name="Picture 6" descr="http://www.oce-ontario.org/images/default-source/news/ab-on-program.jpg?sfvrsn=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07"/>
          <a:stretch/>
        </p:blipFill>
        <p:spPr bwMode="auto">
          <a:xfrm>
            <a:off x="6400800" y="1371599"/>
            <a:ext cx="2149288" cy="41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9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Research </a:t>
            </a:r>
            <a:r>
              <a:rPr lang="en-US" dirty="0"/>
              <a:t>Institutions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  <a:tabLst>
                <a:tab pos="4572000" algn="l"/>
              </a:tabLst>
            </a:pPr>
            <a:endParaRPr lang="en-US" b="1" dirty="0" smtClean="0">
              <a:solidFill>
                <a:srgbClr val="7B1717"/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  <a:tabLst>
                <a:tab pos="4572000" algn="l"/>
              </a:tabLst>
            </a:pPr>
            <a:r>
              <a:rPr lang="en-US" b="1" dirty="0" smtClean="0">
                <a:solidFill>
                  <a:srgbClr val="7B1717"/>
                </a:solidFill>
              </a:rPr>
              <a:t>World-Leading </a:t>
            </a:r>
            <a:r>
              <a:rPr lang="en-US" b="1" dirty="0">
                <a:solidFill>
                  <a:srgbClr val="7B1717"/>
                </a:solidFill>
              </a:rPr>
              <a:t>Research Institutions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  <a:tabLst>
                <a:tab pos="4572000" algn="l"/>
              </a:tabLst>
            </a:pPr>
            <a:endParaRPr lang="en-CA" dirty="0">
              <a:latin typeface="Arial" charset="0"/>
              <a:ea typeface="ヒラギノ角ゴ Pro W3" pitchFamily="1" charset="-128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  <a:tabLst>
                <a:tab pos="4572000" algn="l"/>
              </a:tabLst>
            </a:pPr>
            <a:r>
              <a:rPr lang="en-CA" dirty="0" smtClean="0">
                <a:latin typeface="Arial" charset="0"/>
                <a:ea typeface="ヒラギノ角ゴ Pro W3" pitchFamily="1" charset="-128"/>
              </a:rPr>
              <a:t>Ontario </a:t>
            </a:r>
            <a:r>
              <a:rPr lang="en-CA" dirty="0">
                <a:latin typeface="Arial" charset="0"/>
                <a:ea typeface="ヒラギノ角ゴ Pro W3" pitchFamily="1" charset="-128"/>
              </a:rPr>
              <a:t>comprises nearly half of the Canadian </a:t>
            </a:r>
            <a:endParaRPr lang="en-CA" dirty="0" smtClean="0">
              <a:latin typeface="Arial" charset="0"/>
              <a:ea typeface="ヒラギノ角ゴ Pro W3" pitchFamily="1" charset="-128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  <a:tabLst>
                <a:tab pos="4572000" algn="l"/>
              </a:tabLst>
            </a:pPr>
            <a:r>
              <a:rPr lang="en-CA" dirty="0" smtClean="0">
                <a:latin typeface="Arial" charset="0"/>
                <a:ea typeface="ヒラギノ角ゴ Pro W3" pitchFamily="1" charset="-128"/>
              </a:rPr>
              <a:t>research </a:t>
            </a:r>
            <a:r>
              <a:rPr lang="en-CA" dirty="0">
                <a:latin typeface="Arial" charset="0"/>
                <a:ea typeface="ヒラギノ角ゴ Pro W3" pitchFamily="1" charset="-128"/>
              </a:rPr>
              <a:t>enterprise, with Ontario research </a:t>
            </a:r>
            <a:endParaRPr lang="en-CA" dirty="0" smtClean="0">
              <a:latin typeface="Arial" charset="0"/>
              <a:ea typeface="ヒラギノ角ゴ Pro W3" pitchFamily="1" charset="-128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  <a:tabLst>
                <a:tab pos="4572000" algn="l"/>
              </a:tabLst>
            </a:pPr>
            <a:r>
              <a:rPr lang="en-CA" dirty="0" smtClean="0">
                <a:latin typeface="Arial" charset="0"/>
                <a:ea typeface="ヒラギノ角ゴ Pro W3" pitchFamily="1" charset="-128"/>
              </a:rPr>
              <a:t>well-above </a:t>
            </a:r>
            <a:r>
              <a:rPr lang="en-CA" dirty="0">
                <a:latin typeface="Arial" charset="0"/>
                <a:ea typeface="ヒラギノ角ゴ Pro W3" pitchFamily="1" charset="-128"/>
              </a:rPr>
              <a:t>the world average</a:t>
            </a: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8479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Successes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5711"/>
            <a:ext cx="6400800" cy="4916489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CA" sz="2600" b="1" dirty="0" err="1" smtClean="0">
                <a:solidFill>
                  <a:srgbClr val="7B1717"/>
                </a:solidFill>
              </a:rPr>
              <a:t>Xagenic</a:t>
            </a:r>
            <a:endParaRPr lang="en-CA" sz="2600" b="1" dirty="0" smtClean="0">
              <a:solidFill>
                <a:srgbClr val="7B1717"/>
              </a:solidFill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100" dirty="0"/>
              <a:t>M</a:t>
            </a:r>
            <a:r>
              <a:rPr lang="en-CA" sz="2100" dirty="0" smtClean="0"/>
              <a:t>olecular </a:t>
            </a:r>
            <a:r>
              <a:rPr lang="en-CA" sz="2100" dirty="0"/>
              <a:t>diagnostics company </a:t>
            </a:r>
          </a:p>
          <a:p>
            <a:pPr lvl="1">
              <a:spcBef>
                <a:spcPts val="0"/>
              </a:spcBef>
            </a:pPr>
            <a:r>
              <a:rPr lang="en-CA" sz="2100" dirty="0"/>
              <a:t>R</a:t>
            </a:r>
            <a:r>
              <a:rPr lang="en-CA" sz="2100" dirty="0" smtClean="0"/>
              <a:t>eceived </a:t>
            </a:r>
            <a:r>
              <a:rPr lang="en-CA" sz="2100" dirty="0"/>
              <a:t>funding from both the Ontario </a:t>
            </a:r>
            <a:endParaRPr lang="en-CA" sz="2100" dirty="0" smtClean="0"/>
          </a:p>
          <a:p>
            <a:pPr marL="457200" lvl="1" indent="0">
              <a:spcBef>
                <a:spcPts val="0"/>
              </a:spcBef>
              <a:buNone/>
            </a:pPr>
            <a:r>
              <a:rPr lang="en-CA" sz="2100" dirty="0" smtClean="0"/>
              <a:t>    Venture </a:t>
            </a:r>
            <a:r>
              <a:rPr lang="en-CA" sz="2100" dirty="0"/>
              <a:t>Capital Fund and the Ontario </a:t>
            </a:r>
            <a:endParaRPr lang="en-CA" sz="2100" dirty="0" smtClean="0"/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2100" dirty="0" smtClean="0"/>
              <a:t>    Investment </a:t>
            </a:r>
            <a:r>
              <a:rPr lang="en-CA" sz="2100" dirty="0"/>
              <a:t>Accelerator </a:t>
            </a:r>
            <a:r>
              <a:rPr lang="en-CA" sz="2100" dirty="0" smtClean="0"/>
              <a:t>Fund</a:t>
            </a:r>
            <a:endParaRPr lang="en-CA" sz="2100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100" dirty="0" smtClean="0"/>
              <a:t>Its </a:t>
            </a:r>
            <a:r>
              <a:rPr lang="en-CA" sz="2100" dirty="0"/>
              <a:t>technology promises to transform the way infectious diseases are diagnosed </a:t>
            </a:r>
            <a:r>
              <a:rPr lang="en-CA" sz="2100" dirty="0" smtClean="0"/>
              <a:t>— not in </a:t>
            </a:r>
            <a:r>
              <a:rPr lang="en-CA" sz="2100" dirty="0"/>
              <a:t>a lab, but a doctor’s </a:t>
            </a:r>
            <a:r>
              <a:rPr lang="en-CA" sz="2100" dirty="0" smtClean="0"/>
              <a:t>office</a:t>
            </a:r>
            <a:endParaRPr lang="en-CA" sz="2100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100" dirty="0" smtClean="0"/>
              <a:t>Developing </a:t>
            </a:r>
            <a:r>
              <a:rPr lang="en-CA" sz="2100" dirty="0"/>
              <a:t>a fully-automated molecular diagnostic platform that will enable lab-free testing with a time-to-result of 20 </a:t>
            </a:r>
            <a:r>
              <a:rPr lang="en-CA" sz="2100" dirty="0" smtClean="0"/>
              <a:t>minutes</a:t>
            </a:r>
            <a:endParaRPr lang="en-CA" sz="2100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100" dirty="0" smtClean="0"/>
              <a:t>This </a:t>
            </a:r>
            <a:r>
              <a:rPr lang="en-CA" sz="2100" dirty="0"/>
              <a:t>is a multi-billion dollar opportunity </a:t>
            </a:r>
            <a:r>
              <a:rPr lang="en-CA" sz="2100" dirty="0" smtClean="0"/>
              <a:t>that </a:t>
            </a:r>
            <a:r>
              <a:rPr lang="en-CA" sz="2100" dirty="0"/>
              <a:t>could improve the health of people around the </a:t>
            </a:r>
            <a:r>
              <a:rPr lang="en-CA" sz="2100" dirty="0" smtClean="0"/>
              <a:t>world</a:t>
            </a:r>
            <a:endParaRPr lang="en-CA" sz="2100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CA" sz="2100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50</a:t>
            </a:fld>
            <a:endParaRPr lang="en-CA" dirty="0"/>
          </a:p>
        </p:txBody>
      </p:sp>
      <p:pic>
        <p:nvPicPr>
          <p:cNvPr id="5" name="Picture 4" descr="Xagenic 2014 logo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012" y="1295400"/>
            <a:ext cx="20574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http://www.xagenic.com/static/media/homepage/header_homepage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2" t="37931" r="10664"/>
          <a:stretch/>
        </p:blipFill>
        <p:spPr bwMode="auto">
          <a:xfrm>
            <a:off x="6224587" y="1913965"/>
            <a:ext cx="2409825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3975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Successes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5711"/>
            <a:ext cx="5334000" cy="452596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7B1717"/>
                </a:solidFill>
              </a:rPr>
              <a:t>Bombardier and </a:t>
            </a:r>
            <a:r>
              <a:rPr lang="en-CA" b="1" dirty="0" smtClean="0">
                <a:solidFill>
                  <a:srgbClr val="7B1717"/>
                </a:solidFill>
              </a:rPr>
              <a:t>Centennial College</a:t>
            </a:r>
          </a:p>
          <a:p>
            <a:pPr lvl="1"/>
            <a:r>
              <a:rPr lang="en-CA" sz="2000" dirty="0" smtClean="0"/>
              <a:t>Ontario invested $497,000 </a:t>
            </a:r>
          </a:p>
          <a:p>
            <a:pPr lvl="1"/>
            <a:r>
              <a:rPr lang="en-CA" sz="2000" dirty="0" smtClean="0"/>
              <a:t>Trains </a:t>
            </a:r>
            <a:r>
              <a:rPr lang="en-CA" sz="2000" dirty="0"/>
              <a:t>83  youth in a 16-week </a:t>
            </a:r>
            <a:r>
              <a:rPr lang="en-CA" sz="2000" dirty="0" smtClean="0"/>
              <a:t>program         to </a:t>
            </a:r>
            <a:r>
              <a:rPr lang="en-CA" sz="2000" dirty="0"/>
              <a:t>meet hiring needs for Bombardier </a:t>
            </a:r>
            <a:r>
              <a:rPr lang="en-CA" sz="2000" dirty="0" smtClean="0"/>
              <a:t>and </a:t>
            </a:r>
            <a:r>
              <a:rPr lang="en-CA" sz="2000" dirty="0"/>
              <a:t>other aerospace </a:t>
            </a:r>
            <a:r>
              <a:rPr lang="en-CA" sz="2000" dirty="0" smtClean="0"/>
              <a:t>firms</a:t>
            </a:r>
          </a:p>
          <a:p>
            <a:pPr lvl="1"/>
            <a:r>
              <a:rPr lang="en-CA" sz="2000" dirty="0" smtClean="0"/>
              <a:t>Bombardier </a:t>
            </a:r>
            <a:r>
              <a:rPr lang="en-CA" sz="2000" dirty="0"/>
              <a:t>has indicated that it will interview and consider hiring graduates with starting salaries of $</a:t>
            </a:r>
            <a:r>
              <a:rPr lang="en-CA" sz="2000" dirty="0" smtClean="0"/>
              <a:t>65,000 — </a:t>
            </a:r>
            <a:r>
              <a:rPr lang="en-CA" sz="2000" dirty="0"/>
              <a:t>those not hired will be referred to other industry </a:t>
            </a:r>
            <a:r>
              <a:rPr lang="en-CA" sz="2000" dirty="0" smtClean="0"/>
              <a:t>partners</a:t>
            </a:r>
            <a:endParaRPr lang="en-CA" sz="2000" dirty="0"/>
          </a:p>
          <a:p>
            <a:pPr marL="0" indent="0">
              <a:buNone/>
            </a:pPr>
            <a:endParaRPr lang="en-CA" dirty="0">
              <a:solidFill>
                <a:srgbClr val="7B1717"/>
              </a:solidFill>
            </a:endParaRPr>
          </a:p>
          <a:p>
            <a:pPr marL="0" indent="0">
              <a:buNone/>
            </a:pPr>
            <a:endParaRPr lang="en-CA" dirty="0">
              <a:solidFill>
                <a:srgbClr val="7B1717"/>
              </a:solidFill>
            </a:endParaRPr>
          </a:p>
          <a:p>
            <a:pPr marL="0" indent="0">
              <a:buNone/>
            </a:pPr>
            <a:endParaRPr lang="en-CA" dirty="0">
              <a:solidFill>
                <a:srgbClr val="7B171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51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447800"/>
            <a:ext cx="289669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569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Advisory Boards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5711"/>
            <a:ext cx="6477000" cy="4992689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7B1717"/>
                </a:solidFill>
              </a:rPr>
              <a:t>Ontario Health Innovation Council </a:t>
            </a:r>
            <a:r>
              <a:rPr lang="en-US" b="1" dirty="0" smtClean="0">
                <a:solidFill>
                  <a:srgbClr val="7B1717"/>
                </a:solidFill>
              </a:rPr>
              <a:t>(OHIC)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CA" sz="2000" dirty="0" smtClean="0"/>
              <a:t>Advises the </a:t>
            </a:r>
            <a:r>
              <a:rPr lang="en-CA" sz="2000" dirty="0"/>
              <a:t>government </a:t>
            </a:r>
            <a:r>
              <a:rPr lang="en-CA" sz="2000" dirty="0" smtClean="0"/>
              <a:t>on </a:t>
            </a:r>
            <a:r>
              <a:rPr lang="en-CA" sz="2000" dirty="0"/>
              <a:t>the best ways to </a:t>
            </a:r>
            <a:r>
              <a:rPr lang="en-CA" sz="2000" dirty="0" smtClean="0"/>
              <a:t>expand the health technology industry via: </a:t>
            </a:r>
            <a:endParaRPr lang="en-CA" sz="2000" dirty="0"/>
          </a:p>
          <a:p>
            <a:pPr lvl="2">
              <a:spcBef>
                <a:spcPts val="0"/>
              </a:spcBef>
              <a:spcAft>
                <a:spcPts val="1000"/>
              </a:spcAft>
            </a:pPr>
            <a:r>
              <a:rPr lang="en-CA" dirty="0" smtClean="0"/>
              <a:t>development </a:t>
            </a:r>
          </a:p>
          <a:p>
            <a:pPr lvl="2">
              <a:spcBef>
                <a:spcPts val="0"/>
              </a:spcBef>
              <a:spcAft>
                <a:spcPts val="1000"/>
              </a:spcAft>
            </a:pPr>
            <a:r>
              <a:rPr lang="en-CA" dirty="0" smtClean="0"/>
              <a:t>commercialization </a:t>
            </a:r>
          </a:p>
          <a:p>
            <a:pPr lvl="2">
              <a:spcBef>
                <a:spcPts val="0"/>
              </a:spcBef>
              <a:spcAft>
                <a:spcPts val="1000"/>
              </a:spcAft>
            </a:pPr>
            <a:r>
              <a:rPr lang="en-CA" dirty="0" smtClean="0"/>
              <a:t>adoption 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CA" sz="2000" dirty="0" smtClean="0"/>
              <a:t>Identifies opportunities for </a:t>
            </a:r>
            <a:r>
              <a:rPr lang="en-CA" sz="2000" dirty="0"/>
              <a:t>evidence-based </a:t>
            </a:r>
            <a:endParaRPr lang="en-CA" sz="2000" dirty="0" smtClean="0"/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CA" sz="2000" dirty="0" smtClean="0"/>
              <a:t>	innovation </a:t>
            </a:r>
            <a:r>
              <a:rPr lang="en-CA" sz="2000" dirty="0"/>
              <a:t>and strategies in health care to:</a:t>
            </a:r>
          </a:p>
          <a:p>
            <a:pPr lvl="2" indent="-342900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CA" dirty="0" smtClean="0"/>
              <a:t>Facilitate </a:t>
            </a:r>
            <a:r>
              <a:rPr lang="en-CA" dirty="0"/>
              <a:t>technological innovations </a:t>
            </a:r>
            <a:endParaRPr lang="en-CA" dirty="0" smtClean="0"/>
          </a:p>
          <a:p>
            <a:pPr lvl="2" indent="-342900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CA" dirty="0" smtClean="0"/>
              <a:t>Strategically </a:t>
            </a:r>
            <a:r>
              <a:rPr lang="en-CA" dirty="0"/>
              <a:t>use the </a:t>
            </a:r>
            <a:r>
              <a:rPr lang="en-CA" dirty="0" smtClean="0"/>
              <a:t>provincial purchasing </a:t>
            </a:r>
            <a:r>
              <a:rPr lang="en-CA" dirty="0"/>
              <a:t>power </a:t>
            </a:r>
            <a:endParaRPr lang="en-CA" dirty="0" smtClean="0"/>
          </a:p>
          <a:p>
            <a:pPr lvl="2" indent="-342900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CA" dirty="0" smtClean="0"/>
              <a:t>Expand </a:t>
            </a:r>
            <a:r>
              <a:rPr lang="en-CA" dirty="0"/>
              <a:t>the adoption of innovative new </a:t>
            </a:r>
            <a:r>
              <a:rPr lang="en-CA" dirty="0" smtClean="0"/>
              <a:t>technologies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52</a:t>
            </a:fld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778508"/>
            <a:ext cx="2308860" cy="3467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349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Advisory Boards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B1717"/>
                </a:solidFill>
              </a:rPr>
              <a:t>Ontario Research Fund Advisory Board</a:t>
            </a:r>
          </a:p>
          <a:p>
            <a:pPr lvl="1"/>
            <a:r>
              <a:rPr lang="en-CA" sz="2000" dirty="0" smtClean="0"/>
              <a:t>Responsible </a:t>
            </a:r>
            <a:r>
              <a:rPr lang="en-CA" sz="2000" dirty="0"/>
              <a:t>for making recommendations to the Minister on which projects should be </a:t>
            </a:r>
            <a:r>
              <a:rPr lang="en-CA" sz="2000" dirty="0" smtClean="0"/>
              <a:t>funded</a:t>
            </a:r>
            <a:endParaRPr lang="en-CA" sz="2000" dirty="0"/>
          </a:p>
          <a:p>
            <a:pPr lvl="1"/>
            <a:r>
              <a:rPr lang="en-CA" sz="2000" dirty="0"/>
              <a:t>Composed of members who have expertise in research and/or </a:t>
            </a:r>
            <a:r>
              <a:rPr lang="en-CA" sz="2000" dirty="0" smtClean="0"/>
              <a:t>commercialization </a:t>
            </a:r>
          </a:p>
          <a:p>
            <a:pPr lvl="1"/>
            <a:r>
              <a:rPr lang="en-CA" sz="2000" dirty="0"/>
              <a:t>R</a:t>
            </a:r>
            <a:r>
              <a:rPr lang="en-CA" sz="2000" dirty="0" smtClean="0"/>
              <a:t>ecommendations </a:t>
            </a:r>
            <a:r>
              <a:rPr lang="en-CA" sz="2000" dirty="0"/>
              <a:t>are made on the basis of assessments made by expert peer review </a:t>
            </a:r>
            <a:r>
              <a:rPr lang="en-CA" sz="2000" dirty="0" smtClean="0"/>
              <a:t>panels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53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681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Future Initiatives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5710"/>
            <a:ext cx="5410200" cy="4535490"/>
          </a:xfrm>
        </p:spPr>
        <p:txBody>
          <a:bodyPr>
            <a:normAutofit/>
          </a:bodyPr>
          <a:lstStyle/>
          <a:p>
            <a:r>
              <a:rPr lang="en-CA" b="1" dirty="0" smtClean="0">
                <a:solidFill>
                  <a:srgbClr val="7B1717"/>
                </a:solidFill>
              </a:rPr>
              <a:t>Super Computing and Big Data</a:t>
            </a:r>
          </a:p>
          <a:p>
            <a:pPr lvl="1"/>
            <a:r>
              <a:rPr lang="en-CA" sz="2000" dirty="0" smtClean="0"/>
              <a:t>Currently working with Compute Ontario and stakeholders to develop a big data advanced computing strategy that will:</a:t>
            </a:r>
          </a:p>
          <a:p>
            <a:pPr lvl="2"/>
            <a:r>
              <a:rPr lang="en-CA" dirty="0" smtClean="0"/>
              <a:t>Integrate research community</a:t>
            </a:r>
          </a:p>
          <a:p>
            <a:pPr lvl="2"/>
            <a:r>
              <a:rPr lang="en-CA" dirty="0" smtClean="0"/>
              <a:t>Support the development of big data talent</a:t>
            </a:r>
          </a:p>
          <a:p>
            <a:pPr lvl="2"/>
            <a:r>
              <a:rPr lang="en-CA" dirty="0" smtClean="0"/>
              <a:t>Incubate high-growth start-ups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54</a:t>
            </a:fld>
            <a:endParaRPr lang="en-CA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47800"/>
            <a:ext cx="2918270" cy="1640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161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Ministry of Research &amp; Innovation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5711"/>
            <a:ext cx="3886200" cy="4525963"/>
          </a:xfrm>
        </p:spPr>
        <p:txBody>
          <a:bodyPr/>
          <a:lstStyle/>
          <a:p>
            <a:r>
              <a:rPr lang="en-US" b="1" dirty="0" smtClean="0">
                <a:solidFill>
                  <a:srgbClr val="7B1717"/>
                </a:solidFill>
              </a:rPr>
              <a:t>Overview</a:t>
            </a:r>
          </a:p>
          <a:p>
            <a:pPr lvl="1"/>
            <a:r>
              <a:rPr lang="en-US" sz="2000" dirty="0" smtClean="0"/>
              <a:t>Ministry of Research and Innovation has 107 full-time employees</a:t>
            </a:r>
          </a:p>
          <a:p>
            <a:pPr lvl="1"/>
            <a:r>
              <a:rPr lang="en-US" sz="2000" dirty="0" smtClean="0"/>
              <a:t>Budget allocation for 2014-15 is $561.5 million</a:t>
            </a:r>
          </a:p>
          <a:p>
            <a:pPr marL="0" indent="0">
              <a:buNone/>
            </a:pPr>
            <a:endParaRPr lang="en-CA" dirty="0">
              <a:solidFill>
                <a:srgbClr val="7B171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55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965" y="2667000"/>
            <a:ext cx="3769682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073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/>
              <a:t>“Imagination is the beginning of innovation!”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56</a:t>
            </a:fld>
            <a:endParaRPr lang="en-CA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19200"/>
            <a:ext cx="6321076" cy="4743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840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r>
              <a:rPr lang="en-CA" sz="9600" dirty="0" smtClean="0">
                <a:solidFill>
                  <a:srgbClr val="7B1717"/>
                </a:solidFill>
                <a:latin typeface="Freestyle Script" panose="030804020302050B0404" pitchFamily="66" charset="0"/>
              </a:rPr>
              <a:t>Thank you!</a:t>
            </a:r>
          </a:p>
          <a:p>
            <a:pPr marL="0" indent="0" algn="ctr">
              <a:buNone/>
            </a:pPr>
            <a:r>
              <a:rPr lang="en-CA" dirty="0" smtClean="0">
                <a:latin typeface="+mn-lt"/>
              </a:rPr>
              <a:t>Any Questions?</a:t>
            </a:r>
            <a:endParaRPr lang="en-CA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57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2581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Research Institutions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5711"/>
            <a:ext cx="5181600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tabLst>
                <a:tab pos="4572000" algn="l"/>
              </a:tabLst>
            </a:pPr>
            <a:r>
              <a:rPr lang="en-CA" b="1" dirty="0" smtClean="0">
                <a:solidFill>
                  <a:srgbClr val="7B1717"/>
                </a:solidFill>
              </a:rPr>
              <a:t>Hospital </a:t>
            </a:r>
            <a:r>
              <a:rPr lang="en-CA" b="1" dirty="0">
                <a:solidFill>
                  <a:srgbClr val="7B1717"/>
                </a:solidFill>
              </a:rPr>
              <a:t>for Sick </a:t>
            </a:r>
            <a:r>
              <a:rPr lang="en-CA" b="1" dirty="0" smtClean="0">
                <a:solidFill>
                  <a:srgbClr val="7B1717"/>
                </a:solidFill>
              </a:rPr>
              <a:t>Children</a:t>
            </a:r>
          </a:p>
          <a:p>
            <a:pPr lvl="1" indent="-342900">
              <a:spcBef>
                <a:spcPts val="0"/>
              </a:spcBef>
              <a:spcAft>
                <a:spcPts val="1200"/>
              </a:spcAft>
              <a:tabLst>
                <a:tab pos="4572000" algn="l"/>
              </a:tabLst>
            </a:pPr>
            <a:r>
              <a:rPr lang="en-CA" sz="2000" dirty="0" smtClean="0"/>
              <a:t>Canada's </a:t>
            </a:r>
            <a:r>
              <a:rPr lang="en-CA" sz="2000" dirty="0"/>
              <a:t>most research-intensive hospital </a:t>
            </a:r>
            <a:r>
              <a:rPr lang="en-CA" sz="2000" dirty="0" smtClean="0"/>
              <a:t>dedicated </a:t>
            </a:r>
            <a:r>
              <a:rPr lang="en-CA" sz="2000" dirty="0"/>
              <a:t>to improving children's health in </a:t>
            </a:r>
            <a:r>
              <a:rPr lang="en-CA" sz="2000" dirty="0" smtClean="0"/>
              <a:t>Canada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tabLst>
                <a:tab pos="4572000" algn="l"/>
              </a:tabLst>
            </a:pPr>
            <a:r>
              <a:rPr lang="en-CA" sz="2000" dirty="0" smtClean="0"/>
              <a:t>Recent historic </a:t>
            </a:r>
            <a:r>
              <a:rPr lang="en-CA" sz="2000" dirty="0"/>
              <a:t>Rogers family donation </a:t>
            </a:r>
            <a:r>
              <a:rPr lang="en-CA" sz="2000" dirty="0" smtClean="0"/>
              <a:t>lead </a:t>
            </a:r>
            <a:r>
              <a:rPr lang="en-CA" sz="2000" dirty="0"/>
              <a:t>to creation of Toronto heart disease research centre</a:t>
            </a:r>
          </a:p>
          <a:p>
            <a:pPr lvl="2">
              <a:spcBef>
                <a:spcPts val="0"/>
              </a:spcBef>
              <a:spcAft>
                <a:spcPts val="1200"/>
              </a:spcAft>
              <a:tabLst>
                <a:tab pos="4572000" algn="l"/>
              </a:tabLst>
            </a:pPr>
            <a:r>
              <a:rPr lang="en-CA" dirty="0" smtClean="0"/>
              <a:t>$130 million from Rogers Family</a:t>
            </a:r>
          </a:p>
          <a:p>
            <a:pPr lvl="2">
              <a:spcBef>
                <a:spcPts val="0"/>
              </a:spcBef>
              <a:spcAft>
                <a:spcPts val="1200"/>
              </a:spcAft>
              <a:tabLst>
                <a:tab pos="4572000" algn="l"/>
              </a:tabLst>
            </a:pPr>
            <a:r>
              <a:rPr lang="en-CA" dirty="0" smtClean="0"/>
              <a:t>$139 million matched by Hospital for Sick Kids, U of T and University Health Network</a:t>
            </a:r>
          </a:p>
          <a:p>
            <a:pPr>
              <a:spcBef>
                <a:spcPts val="0"/>
              </a:spcBef>
              <a:spcAft>
                <a:spcPts val="1200"/>
              </a:spcAft>
              <a:tabLst>
                <a:tab pos="4572000" algn="l"/>
              </a:tabLst>
            </a:pPr>
            <a:endParaRPr lang="en-CA" b="1" dirty="0" smtClean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  <a:tabLst>
                <a:tab pos="4572000" algn="l"/>
              </a:tabLst>
            </a:pPr>
            <a:endParaRPr lang="en-US" b="1" dirty="0" smtClean="0"/>
          </a:p>
          <a:p>
            <a:pPr marL="0" indent="0">
              <a:spcAft>
                <a:spcPts val="1200"/>
              </a:spcAft>
              <a:buNone/>
              <a:tabLst>
                <a:tab pos="4572000" algn="l"/>
              </a:tabLst>
            </a:pPr>
            <a:endParaRPr lang="en-US" dirty="0" smtClean="0">
              <a:solidFill>
                <a:srgbClr val="7B1717"/>
              </a:solidFill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  <a:tabLst>
                <a:tab pos="4572000" algn="l"/>
              </a:tabLst>
            </a:pPr>
            <a:endParaRPr lang="en-US" sz="2000" dirty="0" smtClean="0">
              <a:solidFill>
                <a:srgbClr val="7B1717"/>
              </a:solidFill>
            </a:endParaRP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  <a:tabLst>
                <a:tab pos="4572000" algn="l"/>
              </a:tabLst>
            </a:pPr>
            <a:endParaRPr lang="en-CA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CA" dirty="0"/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698" y="1358153"/>
            <a:ext cx="2828687" cy="4225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9349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Research Institutions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5711"/>
            <a:ext cx="4800600" cy="4611689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CA" b="1" dirty="0">
                <a:solidFill>
                  <a:srgbClr val="7B1717"/>
                </a:solidFill>
              </a:rPr>
              <a:t>SNOLAB</a:t>
            </a:r>
            <a:r>
              <a:rPr lang="en-CA" b="1" dirty="0"/>
              <a:t>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World’s deepest underground </a:t>
            </a:r>
            <a:r>
              <a:rPr lang="en-CA" sz="2000" dirty="0"/>
              <a:t>science </a:t>
            </a:r>
            <a:r>
              <a:rPr lang="en-CA" sz="2000" dirty="0" smtClean="0"/>
              <a:t>lab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Specializes in neutrino and dark matter physics</a:t>
            </a:r>
            <a:endParaRPr lang="en-US" sz="2000" dirty="0" smtClean="0">
              <a:solidFill>
                <a:srgbClr val="7B1717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>
                <a:solidFill>
                  <a:srgbClr val="7B1717"/>
                </a:solidFill>
              </a:rPr>
              <a:t>Institute for Quantum Computing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Harnesses quantum </a:t>
            </a:r>
            <a:r>
              <a:rPr lang="en-CA" sz="2000" dirty="0"/>
              <a:t>laws of nature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Develops </a:t>
            </a:r>
            <a:r>
              <a:rPr lang="en-CA" sz="2000" dirty="0"/>
              <a:t>powerful new </a:t>
            </a:r>
            <a:r>
              <a:rPr lang="en-CA" sz="2000" dirty="0" smtClean="0"/>
              <a:t>technologies for future economic potential</a:t>
            </a:r>
          </a:p>
          <a:p>
            <a:pPr marL="0" indent="0">
              <a:spcAft>
                <a:spcPts val="1200"/>
              </a:spcAft>
              <a:buNone/>
            </a:pPr>
            <a:endParaRPr lang="en-CA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032" y="1524000"/>
            <a:ext cx="3223618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8394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Research Institutions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5711"/>
            <a:ext cx="5029200" cy="461168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>
                <a:solidFill>
                  <a:srgbClr val="7B1717"/>
                </a:solidFill>
              </a:rPr>
              <a:t>Fields Institute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Collaborative mathematical research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P</a:t>
            </a:r>
            <a:r>
              <a:rPr lang="en-US" sz="2000" dirty="0" smtClean="0"/>
              <a:t>rofessional Canadian and international mathematicians</a:t>
            </a:r>
            <a:endParaRPr lang="en-CA" dirty="0" smtClean="0">
              <a:solidFill>
                <a:srgbClr val="7B1717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CA" b="1" dirty="0" smtClean="0">
                <a:solidFill>
                  <a:srgbClr val="7B1717"/>
                </a:solidFill>
              </a:rPr>
              <a:t>Centre </a:t>
            </a:r>
            <a:r>
              <a:rPr lang="en-CA" b="1" dirty="0">
                <a:solidFill>
                  <a:srgbClr val="7B1717"/>
                </a:solidFill>
              </a:rPr>
              <a:t>for Research and Innovation in the </a:t>
            </a:r>
            <a:r>
              <a:rPr lang="en-CA" b="1" dirty="0" smtClean="0">
                <a:solidFill>
                  <a:srgbClr val="7B1717"/>
                </a:solidFill>
              </a:rPr>
              <a:t>Bio-Economy (CRIBE)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Transforms forest product research into operational realities</a:t>
            </a:r>
            <a:endParaRPr lang="en-US" dirty="0" smtClean="0">
              <a:solidFill>
                <a:srgbClr val="7B1717"/>
              </a:solidFill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CA" sz="2000" dirty="0" smtClean="0"/>
          </a:p>
          <a:p>
            <a:pPr marL="0" indent="0">
              <a:spcAft>
                <a:spcPts val="1200"/>
              </a:spcAft>
              <a:buNone/>
            </a:pP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377390"/>
            <a:ext cx="2767584" cy="4149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7008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/>
              <a:t>Research Institutions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880"/>
            <a:ext cx="4800600" cy="940920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CA" b="1" dirty="0" smtClean="0">
                <a:solidFill>
                  <a:srgbClr val="7B1717"/>
                </a:solidFill>
              </a:rPr>
              <a:t>Perimeter Institute for Theoretical Physics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CA" sz="2000" dirty="0" smtClean="0"/>
          </a:p>
          <a:p>
            <a:endParaRPr lang="en-US" dirty="0"/>
          </a:p>
          <a:p>
            <a:endParaRPr lang="en-CA" dirty="0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553" y="1515035"/>
            <a:ext cx="4208859" cy="395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57200" y="2051900"/>
            <a:ext cx="4114800" cy="4120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Clr>
                <a:srgbClr val="7B1717"/>
              </a:buClr>
              <a:buSzPct val="75000"/>
              <a:buFont typeface="Wingdings 3" panose="05040102010807070707" pitchFamily="18" charset="2"/>
              <a:buChar char="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Clr>
                <a:srgbClr val="51B0CE"/>
              </a:buClr>
              <a:buFont typeface="Wingdings" panose="05000000000000000000" pitchFamily="2" charset="2"/>
              <a:buChar char="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Clr>
                <a:srgbClr val="7B1717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Clr>
                <a:srgbClr val="51B0CE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Devoted to the exploration of foundational theoretical physics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World’s largest &amp; most prominent research centres of its kind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Provided over $126 million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Stephen Hawking- visiting professor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CA" sz="2000" dirty="0" smtClean="0"/>
          </a:p>
          <a:p>
            <a:endParaRPr lang="en-US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4C18-FC29-4B1F-BAE6-E8A8CDB5938B}" type="slidenum">
              <a:rPr lang="en-CA" smtClean="0"/>
              <a:t>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401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12510</TotalTime>
  <Words>2731</Words>
  <Application>Microsoft Office PowerPoint</Application>
  <PresentationFormat>On-screen Show (4:3)</PresentationFormat>
  <Paragraphs>517</Paragraphs>
  <Slides>57</Slides>
  <Notes>41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Custom Design</vt:lpstr>
      <vt:lpstr>Research and Innovation in Ontario</vt:lpstr>
      <vt:lpstr>A Strong History of Innovation in Ontario </vt:lpstr>
      <vt:lpstr>Research Institutions</vt:lpstr>
      <vt:lpstr>Research Institutions</vt:lpstr>
      <vt:lpstr>Research Institutions</vt:lpstr>
      <vt:lpstr>Research Institutions</vt:lpstr>
      <vt:lpstr>Research Institutions </vt:lpstr>
      <vt:lpstr>Research Institutions </vt:lpstr>
      <vt:lpstr>Research Institutions </vt:lpstr>
      <vt:lpstr>Research Institutions</vt:lpstr>
      <vt:lpstr>Research Institutions</vt:lpstr>
      <vt:lpstr>Research Institutions </vt:lpstr>
      <vt:lpstr>Research Institutions </vt:lpstr>
      <vt:lpstr>Research Institutions</vt:lpstr>
      <vt:lpstr>Major Industry Research &amp; Innovation Sectors</vt:lpstr>
      <vt:lpstr>Major Industry Research &amp; Innovation Sectors</vt:lpstr>
      <vt:lpstr>Major Industry Research &amp; Innovation Sectors</vt:lpstr>
      <vt:lpstr>Research Funding Programs</vt:lpstr>
      <vt:lpstr>Research Funding Programs</vt:lpstr>
      <vt:lpstr>Research Funding Programs</vt:lpstr>
      <vt:lpstr>Research Funding Programs</vt:lpstr>
      <vt:lpstr>Research Funding Programs</vt:lpstr>
      <vt:lpstr>Research Funding Programs</vt:lpstr>
      <vt:lpstr>Highlighting Research Excellence Awards </vt:lpstr>
      <vt:lpstr>Entrepreneurship &amp; Commercialization</vt:lpstr>
      <vt:lpstr>Entrepreneurship &amp; Commercialization</vt:lpstr>
      <vt:lpstr>Entrepreneurship &amp; Commercialization</vt:lpstr>
      <vt:lpstr>Entrepreneurship &amp; Commercialization</vt:lpstr>
      <vt:lpstr>Entrepreneurship &amp; Commercialization</vt:lpstr>
      <vt:lpstr>Entrepreneurship &amp; Commercialization</vt:lpstr>
      <vt:lpstr>Entrepreneurship &amp; Commercialization</vt:lpstr>
      <vt:lpstr>Entrepreneurship &amp; Commercialization</vt:lpstr>
      <vt:lpstr>Entrepreneurship &amp; Commercialization</vt:lpstr>
      <vt:lpstr>Entrepreneurship &amp; Commercialization</vt:lpstr>
      <vt:lpstr>Entrepreneurship &amp; Commercialization</vt:lpstr>
      <vt:lpstr>Entrepreneurship &amp; Commercialization</vt:lpstr>
      <vt:lpstr>Entrepreneurship &amp; Commercialization</vt:lpstr>
      <vt:lpstr>Commercialization Funding</vt:lpstr>
      <vt:lpstr>Commercialization Funding</vt:lpstr>
      <vt:lpstr>Commercialization Funding</vt:lpstr>
      <vt:lpstr>Venture Capital</vt:lpstr>
      <vt:lpstr>Venture Capital</vt:lpstr>
      <vt:lpstr>Venture Capital</vt:lpstr>
      <vt:lpstr>Venture Capital</vt:lpstr>
      <vt:lpstr>Venture Capital</vt:lpstr>
      <vt:lpstr>Venture Capital</vt:lpstr>
      <vt:lpstr>International Collaboration</vt:lpstr>
      <vt:lpstr>Provincial Collaboration</vt:lpstr>
      <vt:lpstr>Provincial Collaboration</vt:lpstr>
      <vt:lpstr>Our Successes</vt:lpstr>
      <vt:lpstr>Our Successes</vt:lpstr>
      <vt:lpstr>Advisory Boards</vt:lpstr>
      <vt:lpstr>Advisory Boards</vt:lpstr>
      <vt:lpstr>Future Initiatives </vt:lpstr>
      <vt:lpstr>Ministry of Research &amp; Innovation</vt:lpstr>
      <vt:lpstr>“Imagination is the beginning of innovation!”</vt:lpstr>
      <vt:lpstr>PowerPoint Presentation</vt:lpstr>
    </vt:vector>
  </TitlesOfParts>
  <Company>MacGregor Marketing Communications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Gordon MacGregor</dc:creator>
  <cp:lastModifiedBy>Robinson, Joh (MEDTE/MRI)</cp:lastModifiedBy>
  <cp:revision>462</cp:revision>
  <cp:lastPrinted>2014-11-27T19:31:03Z</cp:lastPrinted>
  <dcterms:created xsi:type="dcterms:W3CDTF">2009-11-20T14:42:32Z</dcterms:created>
  <dcterms:modified xsi:type="dcterms:W3CDTF">2014-12-05T21:48:34Z</dcterms:modified>
</cp:coreProperties>
</file>